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2"/>
  </p:notesMasterIdLst>
  <p:handoutMasterIdLst>
    <p:handoutMasterId r:id="rId23"/>
  </p:handoutMasterIdLst>
  <p:sldIdLst>
    <p:sldId id="257" r:id="rId7"/>
    <p:sldId id="258" r:id="rId8"/>
    <p:sldId id="262" r:id="rId9"/>
    <p:sldId id="481" r:id="rId10"/>
    <p:sldId id="566" r:id="rId11"/>
    <p:sldId id="482" r:id="rId12"/>
    <p:sldId id="559" r:id="rId13"/>
    <p:sldId id="560" r:id="rId14"/>
    <p:sldId id="561" r:id="rId15"/>
    <p:sldId id="562" r:id="rId16"/>
    <p:sldId id="563" r:id="rId17"/>
    <p:sldId id="564" r:id="rId18"/>
    <p:sldId id="545" r:id="rId19"/>
    <p:sldId id="546" r:id="rId20"/>
    <p:sldId id="264" r:id="rId21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E11"/>
    <a:srgbClr val="515152"/>
    <a:srgbClr val="89CFB8"/>
    <a:srgbClr val="EF7F0E"/>
    <a:srgbClr val="DA6E10"/>
    <a:srgbClr val="377790"/>
    <a:srgbClr val="189A80"/>
    <a:srgbClr val="9584AA"/>
    <a:srgbClr val="D24132"/>
    <a:srgbClr val="DE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145FE-7CE6-45E8-A3DF-5A2321927EC9}" v="1" dt="2019-11-18T01:41:52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13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pe Borba" userId="8e63e05217b15e1f" providerId="LiveId" clId="{DAC2FE07-D48E-4603-B447-8DFBDE7C660B}"/>
    <pc:docChg chg="addSld delSld modSld">
      <pc:chgData name="Felipe Borba" userId="8e63e05217b15e1f" providerId="LiveId" clId="{DAC2FE07-D48E-4603-B447-8DFBDE7C660B}" dt="2019-11-18T01:41:52.268" v="17"/>
      <pc:docMkLst>
        <pc:docMk/>
      </pc:docMkLst>
      <pc:sldChg chg="del">
        <pc:chgData name="Felipe Borba" userId="8e63e05217b15e1f" providerId="LiveId" clId="{DAC2FE07-D48E-4603-B447-8DFBDE7C660B}" dt="2019-11-18T01:41:38.228" v="7" actId="2696"/>
        <pc:sldMkLst>
          <pc:docMk/>
          <pc:sldMk cId="1068329148" sldId="303"/>
        </pc:sldMkLst>
      </pc:sldChg>
      <pc:sldChg chg="del">
        <pc:chgData name="Felipe Borba" userId="8e63e05217b15e1f" providerId="LiveId" clId="{DAC2FE07-D48E-4603-B447-8DFBDE7C660B}" dt="2019-11-18T01:41:38.247" v="8" actId="2696"/>
        <pc:sldMkLst>
          <pc:docMk/>
          <pc:sldMk cId="1277299873" sldId="304"/>
        </pc:sldMkLst>
      </pc:sldChg>
      <pc:sldChg chg="del">
        <pc:chgData name="Felipe Borba" userId="8e63e05217b15e1f" providerId="LiveId" clId="{DAC2FE07-D48E-4603-B447-8DFBDE7C660B}" dt="2019-11-18T01:41:38.266" v="9" actId="2696"/>
        <pc:sldMkLst>
          <pc:docMk/>
          <pc:sldMk cId="1596401580" sldId="308"/>
        </pc:sldMkLst>
      </pc:sldChg>
      <pc:sldChg chg="del">
        <pc:chgData name="Felipe Borba" userId="8e63e05217b15e1f" providerId="LiveId" clId="{DAC2FE07-D48E-4603-B447-8DFBDE7C660B}" dt="2019-11-18T01:41:38.328" v="10" actId="2696"/>
        <pc:sldMkLst>
          <pc:docMk/>
          <pc:sldMk cId="566197146" sldId="309"/>
        </pc:sldMkLst>
      </pc:sldChg>
      <pc:sldChg chg="del">
        <pc:chgData name="Felipe Borba" userId="8e63e05217b15e1f" providerId="LiveId" clId="{DAC2FE07-D48E-4603-B447-8DFBDE7C660B}" dt="2019-11-18T01:41:38.366" v="11" actId="2696"/>
        <pc:sldMkLst>
          <pc:docMk/>
          <pc:sldMk cId="1792032844" sldId="312"/>
        </pc:sldMkLst>
      </pc:sldChg>
      <pc:sldChg chg="del">
        <pc:chgData name="Felipe Borba" userId="8e63e05217b15e1f" providerId="LiveId" clId="{DAC2FE07-D48E-4603-B447-8DFBDE7C660B}" dt="2019-11-18T01:41:38.389" v="12" actId="2696"/>
        <pc:sldMkLst>
          <pc:docMk/>
          <pc:sldMk cId="2263692815" sldId="313"/>
        </pc:sldMkLst>
      </pc:sldChg>
      <pc:sldChg chg="del">
        <pc:chgData name="Felipe Borba" userId="8e63e05217b15e1f" providerId="LiveId" clId="{DAC2FE07-D48E-4603-B447-8DFBDE7C660B}" dt="2019-11-18T01:41:38.411" v="13" actId="2696"/>
        <pc:sldMkLst>
          <pc:docMk/>
          <pc:sldMk cId="785920603" sldId="314"/>
        </pc:sldMkLst>
      </pc:sldChg>
      <pc:sldChg chg="del">
        <pc:chgData name="Felipe Borba" userId="8e63e05217b15e1f" providerId="LiveId" clId="{DAC2FE07-D48E-4603-B447-8DFBDE7C660B}" dt="2019-11-18T01:41:38.435" v="14" actId="2696"/>
        <pc:sldMkLst>
          <pc:docMk/>
          <pc:sldMk cId="1599855833" sldId="315"/>
        </pc:sldMkLst>
      </pc:sldChg>
      <pc:sldChg chg="del">
        <pc:chgData name="Felipe Borba" userId="8e63e05217b15e1f" providerId="LiveId" clId="{DAC2FE07-D48E-4603-B447-8DFBDE7C660B}" dt="2019-11-18T01:41:38.504" v="16" actId="2696"/>
        <pc:sldMkLst>
          <pc:docMk/>
          <pc:sldMk cId="991123075" sldId="320"/>
        </pc:sldMkLst>
      </pc:sldChg>
      <pc:sldChg chg="del">
        <pc:chgData name="Felipe Borba" userId="8e63e05217b15e1f" providerId="LiveId" clId="{DAC2FE07-D48E-4603-B447-8DFBDE7C660B}" dt="2019-11-18T01:41:38.489" v="15" actId="2696"/>
        <pc:sldMkLst>
          <pc:docMk/>
          <pc:sldMk cId="4087030733" sldId="321"/>
        </pc:sldMkLst>
      </pc:sldChg>
      <pc:sldChg chg="del">
        <pc:chgData name="Felipe Borba" userId="8e63e05217b15e1f" providerId="LiveId" clId="{DAC2FE07-D48E-4603-B447-8DFBDE7C660B}" dt="2019-11-18T01:41:23.795" v="2" actId="2696"/>
        <pc:sldMkLst>
          <pc:docMk/>
          <pc:sldMk cId="3698012354" sldId="550"/>
        </pc:sldMkLst>
      </pc:sldChg>
      <pc:sldChg chg="del">
        <pc:chgData name="Felipe Borba" userId="8e63e05217b15e1f" providerId="LiveId" clId="{DAC2FE07-D48E-4603-B447-8DFBDE7C660B}" dt="2019-11-18T01:41:23.810" v="3" actId="2696"/>
        <pc:sldMkLst>
          <pc:docMk/>
          <pc:sldMk cId="3228360213" sldId="551"/>
        </pc:sldMkLst>
      </pc:sldChg>
      <pc:sldChg chg="del">
        <pc:chgData name="Felipe Borba" userId="8e63e05217b15e1f" providerId="LiveId" clId="{DAC2FE07-D48E-4603-B447-8DFBDE7C660B}" dt="2019-11-18T01:41:23.895" v="6" actId="2696"/>
        <pc:sldMkLst>
          <pc:docMk/>
          <pc:sldMk cId="222592456" sldId="552"/>
        </pc:sldMkLst>
      </pc:sldChg>
      <pc:sldChg chg="del">
        <pc:chgData name="Felipe Borba" userId="8e63e05217b15e1f" providerId="LiveId" clId="{DAC2FE07-D48E-4603-B447-8DFBDE7C660B}" dt="2019-11-18T01:41:23.825" v="4" actId="2696"/>
        <pc:sldMkLst>
          <pc:docMk/>
          <pc:sldMk cId="2296525946" sldId="553"/>
        </pc:sldMkLst>
      </pc:sldChg>
      <pc:sldChg chg="del">
        <pc:chgData name="Felipe Borba" userId="8e63e05217b15e1f" providerId="LiveId" clId="{DAC2FE07-D48E-4603-B447-8DFBDE7C660B}" dt="2019-11-18T01:41:23.844" v="5" actId="2696"/>
        <pc:sldMkLst>
          <pc:docMk/>
          <pc:sldMk cId="4166763575" sldId="554"/>
        </pc:sldMkLst>
      </pc:sldChg>
      <pc:sldChg chg="del">
        <pc:chgData name="Felipe Borba" userId="8e63e05217b15e1f" providerId="LiveId" clId="{DAC2FE07-D48E-4603-B447-8DFBDE7C660B}" dt="2019-11-18T01:41:23.779" v="1" actId="2696"/>
        <pc:sldMkLst>
          <pc:docMk/>
          <pc:sldMk cId="3116061490" sldId="555"/>
        </pc:sldMkLst>
      </pc:sldChg>
      <pc:sldChg chg="del">
        <pc:chgData name="Felipe Borba" userId="8e63e05217b15e1f" providerId="LiveId" clId="{DAC2FE07-D48E-4603-B447-8DFBDE7C660B}" dt="2019-11-18T01:41:23.762" v="0" actId="2696"/>
        <pc:sldMkLst>
          <pc:docMk/>
          <pc:sldMk cId="1529276340" sldId="556"/>
        </pc:sldMkLst>
      </pc:sldChg>
      <pc:sldChg chg="add">
        <pc:chgData name="Felipe Borba" userId="8e63e05217b15e1f" providerId="LiveId" clId="{DAC2FE07-D48E-4603-B447-8DFBDE7C660B}" dt="2019-11-18T01:41:52.268" v="17"/>
        <pc:sldMkLst>
          <pc:docMk/>
          <pc:sldMk cId="1298725968" sldId="5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30D7F-EBDE-4CD5-92B8-14EC8B07E46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97E8-69F5-459C-875F-A6A829FED8E0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73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641DF-8182-48B1-A095-B9CD9DE7066F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20D4E-ADE9-4A50-8DDB-8D427D58A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65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504D6-C611-4EAE-A19C-16CE2B339BD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08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504D6-C611-4EAE-A19C-16CE2B339BD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04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980A-B1D9-4159-AE93-60794E7B275F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31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EDF4-219E-491E-B3A8-CEC03DA7165B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5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2C0D-EC94-4D53-A93E-82BB41C70565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23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47B2-B330-483F-9A04-D0591254972F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82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152C-3CE9-4488-A354-7A95C15BAACE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1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9111-F259-49E2-A123-7DD2E3164DE0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16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9DBA-C0EB-407A-A9B5-666A340D5101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522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FF92-05CE-4F94-A633-FC59DC5B4802}" type="datetime1">
              <a:rPr lang="pt-BR" smtClean="0"/>
              <a:t>18/11/2019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091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E198-5FCC-4537-89D1-0DFF3022AC11}" type="datetime1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709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2124-D32A-4757-83F7-C6E7DBD76006}" type="datetime1">
              <a:rPr lang="pt-BR" smtClean="0"/>
              <a:t>18/11/2019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632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0B23-BED8-46B4-AA82-587227D12EFF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9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494-7F72-40FF-B572-67DE6F40B72F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13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920E-6067-43FF-BB16-D33DF7E6E44E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369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6674-452E-4B66-AFF1-F190793807F8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579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1A5E-EEAB-4439-9835-F0AE195EA8D5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707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FA6B-2870-48BC-95AF-BBB6CB547812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002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2B97-3570-4355-AD22-26D85DA13235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790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B3FE-BC8A-4F27-A347-718D57E721CA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812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E98A-451D-4A11-BCB8-EEB16DAEF813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953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0A-BA83-432C-966E-7BAE23519199}" type="datetime1">
              <a:rPr lang="pt-BR" smtClean="0"/>
              <a:t>18/11/2019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932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D46B-0C51-4CCC-86ED-3A3FB9F315E8}" type="datetime1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358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3FFA-448B-47DA-A4BB-56FD4A907CB8}" type="datetime1">
              <a:rPr lang="pt-BR" smtClean="0"/>
              <a:t>18/11/2019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84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647A-272F-4C68-A69A-A86B8E9B813C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599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E901-538F-4F9D-8320-94E7AECE4F5B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041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DB6-8346-42FA-AEDC-8B14D1E22658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564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4AB-F537-4904-9100-5F28C58185CD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337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9E4E-048D-421E-8FC4-C386F9329079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742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FD1C-957C-4A6B-96E5-34311D02D0F3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066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9816-423C-4E42-92C9-7E10750AA39A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749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B169-B2DF-4F3B-9CE8-937B1CAC0D04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714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A2D-C9A2-46A3-8460-5A9FD3324B0A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855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0AC-47A4-4089-B42F-711E94B8B837}" type="datetime1">
              <a:rPr lang="pt-BR" smtClean="0"/>
              <a:t>18/11/2019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118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7F35-14C1-4C22-93A1-A5B04AB3607E}" type="datetime1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99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B553-6652-446D-9ED5-FD2F45468419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872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6634-A3BD-47C2-9BE2-53B6CD8F5491}" type="datetime1">
              <a:rPr lang="pt-BR" smtClean="0"/>
              <a:t>18/11/2019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61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65E6-8005-45FD-9448-ACC25821DC08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827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E9D0-0861-458B-A688-B3671D25CDF5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483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9A15-AE60-49E1-99F8-C3F32D4D93F2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001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9ED5-1613-46D2-A8FD-9DF13B95CBA9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236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82AD-7633-4507-9D0B-BF62F3489D12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886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99A-CAE8-466D-A689-6AF86DF185CE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73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5DE-1AFC-4FDD-9DA2-3C82FBC0B746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740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1084-8A70-4912-8F20-3441D6CB1BE4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822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4FF2-5433-4AAE-8023-CF686736686E}" type="datetime1">
              <a:rPr lang="pt-BR" smtClean="0"/>
              <a:t>18/11/2019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82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F202-9EE5-4708-AD7F-D5685FA119EF}" type="datetime1">
              <a:rPr lang="pt-BR" smtClean="0"/>
              <a:t>18/11/2019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92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2AEB-E1EA-439D-881D-2C456CF99E9B}" type="datetime1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9909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0098-B626-48A2-86E0-71338D3AC3FC}" type="datetime1">
              <a:rPr lang="pt-BR" smtClean="0"/>
              <a:t>18/11/2019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870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73EC-0B11-4E14-A357-1BA2887700F1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282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088C-78DF-4627-901A-5D57F1F02D22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371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905E-57E2-4647-9BBE-62422305A9DC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62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5B6E-B8BD-4D2F-B88D-9473E0E27046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661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FA6B-2870-48BC-95AF-BBB6CB54781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22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2B97-3570-4355-AD22-26D85DA1323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17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B3FE-BC8A-4F27-A347-718D57E721C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11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E98A-451D-4A11-BCB8-EEB16DAEF81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3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58F-BCFB-4F55-AA31-E0B3664A9088}" type="datetime1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6510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0A-BA83-432C-966E-7BAE2351919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59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D46B-0C51-4CCC-86ED-3A3FB9F315E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257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3FFA-448B-47DA-A4BB-56FD4A907CB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590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E901-538F-4F9D-8320-94E7AECE4F5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22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DB6-8346-42FA-AEDC-8B14D1E2265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559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74AB-F537-4904-9100-5F28C58185C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38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9E4E-048D-421E-8FC4-C386F932907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5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CB6A-A4A6-4592-8BB8-066BC0A5D76D}" type="datetime1">
              <a:rPr lang="pt-BR" smtClean="0"/>
              <a:t>18/11/2019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13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4776-6930-4AC4-9F77-50A08B801965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49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DEEE-99C8-4F6E-BBCA-2B5B84F7251D}" type="datetime1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37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rojetos\CMK\2019\COMUNICACAO\identidade-institucional\img\apresentacao\modelo-apresentacao-0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91629"/>
            <a:ext cx="8229600" cy="310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4541E-97EB-48F2-AE7D-D3F214958B06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20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rgbClr val="E66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rojetos\CMK\2019\COMUNICACAO\identidade-institucional\img\apresentacao\modelo-apresentacao-03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E0BBE-DEDA-4657-9DB0-B009A7B71094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29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A6C7-96B9-4A7D-A839-0EAF3336D105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  <p:pic>
        <p:nvPicPr>
          <p:cNvPr id="3074" name="Picture 2" descr="F:\Utilidades\Logomarcas\02-Copel-Subsidiarias\Holding\Somente Logo\png\logo-copel-horizontal-pret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82" y="411510"/>
            <a:ext cx="1547574" cy="5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2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" y="0"/>
            <a:ext cx="914399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05F5-CCEB-4B74-A08E-21A13B41663B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89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91629"/>
            <a:ext cx="8229600" cy="310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6903-2239-4FFC-9417-53E3306B5A85}" type="datetime1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rgbClr val="E66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A6C7-96B9-4A7D-A839-0EAF3336D10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F:\Utilidades\Logomarcas\02-Copel-Subsidiarias\Holding\Somente Logo\png\logo-copel-horizontal-pret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82" y="411510"/>
            <a:ext cx="1547574" cy="5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5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svg"/><Relationship Id="rId7" Type="http://schemas.openxmlformats.org/officeDocument/2006/relationships/image" Target="../media/image3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2.svg"/><Relationship Id="rId4" Type="http://schemas.openxmlformats.org/officeDocument/2006/relationships/image" Target="../media/image23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8.svg"/><Relationship Id="rId7" Type="http://schemas.openxmlformats.org/officeDocument/2006/relationships/image" Target="../media/image3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6.png"/><Relationship Id="rId9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svg"/><Relationship Id="rId7" Type="http://schemas.openxmlformats.org/officeDocument/2006/relationships/image" Target="../media/image4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2.svg"/><Relationship Id="rId4" Type="http://schemas.openxmlformats.org/officeDocument/2006/relationships/image" Target="../media/image28.png"/><Relationship Id="rId9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34.png"/><Relationship Id="rId14" Type="http://schemas.openxmlformats.org/officeDocument/2006/relationships/image" Target="../media/image5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svg"/><Relationship Id="rId4" Type="http://schemas.openxmlformats.org/officeDocument/2006/relationships/image" Target="../media/image17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svg"/><Relationship Id="rId7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tilidades\Logomarcas\02-Copel-Subsidiarias\Holding\Com Logo Estado\png\logo-estado-branco-hor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93545"/>
            <a:ext cx="3158223" cy="11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82EA9BF5-1EF1-4769-8B7E-F939FE0F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8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1">
            <a:extLst>
              <a:ext uri="{FF2B5EF4-FFF2-40B4-BE49-F238E27FC236}">
                <a16:creationId xmlns="" xmlns:a16="http://schemas.microsoft.com/office/drawing/2014/main" id="{D10D7ABA-BA06-4C13-8248-69C673C4687D}"/>
              </a:ext>
            </a:extLst>
          </p:cNvPr>
          <p:cNvSpPr txBox="1">
            <a:spLocks/>
          </p:cNvSpPr>
          <p:nvPr/>
        </p:nvSpPr>
        <p:spPr>
          <a:xfrm>
            <a:off x="6948264" y="48046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6FB0C-424D-419D-87AB-3254FE175DC6}" type="slidenum">
              <a:rPr lang="pt-BR" b="1" smtClean="0">
                <a:solidFill>
                  <a:schemeClr val="bg1"/>
                </a:solidFill>
              </a:rPr>
              <a:pPr/>
              <a:t>10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00B166BE-2F12-4D52-8129-5A50B6C9BA71}"/>
              </a:ext>
            </a:extLst>
          </p:cNvPr>
          <p:cNvSpPr/>
          <p:nvPr/>
        </p:nvSpPr>
        <p:spPr>
          <a:xfrm flipV="1">
            <a:off x="0" y="6758"/>
            <a:ext cx="9144000" cy="49645"/>
          </a:xfrm>
          <a:prstGeom prst="rect">
            <a:avLst/>
          </a:prstGeom>
          <a:solidFill>
            <a:srgbClr val="EF7F0E"/>
          </a:solidFill>
          <a:ln>
            <a:solidFill>
              <a:srgbClr val="EF7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="" xmlns:a16="http://schemas.microsoft.com/office/drawing/2014/main" id="{EB80CFB3-EBE1-4491-BB91-AFBEDA982876}"/>
              </a:ext>
            </a:extLst>
          </p:cNvPr>
          <p:cNvSpPr/>
          <p:nvPr/>
        </p:nvSpPr>
        <p:spPr>
          <a:xfrm>
            <a:off x="4617625" y="2350848"/>
            <a:ext cx="4320480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Due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Diligence</a:t>
            </a: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Background </a:t>
            </a:r>
            <a:r>
              <a:rPr lang="pt-BR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Check</a:t>
            </a:r>
            <a:endParaRPr lang="pt-BR" sz="2300" b="1" dirty="0"/>
          </a:p>
        </p:txBody>
      </p:sp>
      <p:sp>
        <p:nvSpPr>
          <p:cNvPr id="23" name="Forma Livre: Forma 22">
            <a:extLst>
              <a:ext uri="{FF2B5EF4-FFF2-40B4-BE49-F238E27FC236}">
                <a16:creationId xmlns="" xmlns:a16="http://schemas.microsoft.com/office/drawing/2014/main" id="{1FEF06CC-ADCF-4D47-9E0A-7AE49B4511CC}"/>
              </a:ext>
            </a:extLst>
          </p:cNvPr>
          <p:cNvSpPr/>
          <p:nvPr/>
        </p:nvSpPr>
        <p:spPr>
          <a:xfrm>
            <a:off x="5076056" y="995889"/>
            <a:ext cx="4139952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Políticas para seleção de fornecedores e clientes</a:t>
            </a:r>
            <a:endParaRPr lang="pt-BR" sz="2400" b="1" kern="1200" dirty="0"/>
          </a:p>
        </p:txBody>
      </p:sp>
      <p:sp>
        <p:nvSpPr>
          <p:cNvPr id="39" name="Forma Livre: Forma 38">
            <a:extLst>
              <a:ext uri="{FF2B5EF4-FFF2-40B4-BE49-F238E27FC236}">
                <a16:creationId xmlns="" xmlns:a16="http://schemas.microsoft.com/office/drawing/2014/main" id="{A7068316-69FB-4CFA-B95A-5365B5D2DC28}"/>
              </a:ext>
            </a:extLst>
          </p:cNvPr>
          <p:cNvSpPr/>
          <p:nvPr/>
        </p:nvSpPr>
        <p:spPr>
          <a:xfrm>
            <a:off x="3878459" y="3731039"/>
            <a:ext cx="4320480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Comunicação e treinamento para terceiros e parceiros</a:t>
            </a:r>
            <a:endParaRPr lang="pt-BR" sz="2300" b="1" dirty="0"/>
          </a:p>
        </p:txBody>
      </p:sp>
      <p:sp>
        <p:nvSpPr>
          <p:cNvPr id="40" name="Conector reto 39">
            <a:extLst>
              <a:ext uri="{FF2B5EF4-FFF2-40B4-BE49-F238E27FC236}">
                <a16:creationId xmlns="" xmlns:a16="http://schemas.microsoft.com/office/drawing/2014/main" id="{2EE3D264-9528-4B40-BE53-1A5E532026C0}"/>
              </a:ext>
            </a:extLst>
          </p:cNvPr>
          <p:cNvSpPr/>
          <p:nvPr/>
        </p:nvSpPr>
        <p:spPr>
          <a:xfrm>
            <a:off x="3493972" y="1995686"/>
            <a:ext cx="5110475" cy="0"/>
          </a:xfrm>
          <a:prstGeom prst="line">
            <a:avLst/>
          </a:prstGeom>
          <a:ln w="3175">
            <a:solidFill>
              <a:srgbClr val="D24132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Conector reto 40">
            <a:extLst>
              <a:ext uri="{FF2B5EF4-FFF2-40B4-BE49-F238E27FC236}">
                <a16:creationId xmlns="" xmlns:a16="http://schemas.microsoft.com/office/drawing/2014/main" id="{1AEA08AC-76A7-457A-B335-B62ED23D3C62}"/>
              </a:ext>
            </a:extLst>
          </p:cNvPr>
          <p:cNvSpPr/>
          <p:nvPr/>
        </p:nvSpPr>
        <p:spPr>
          <a:xfrm>
            <a:off x="2894650" y="3350645"/>
            <a:ext cx="5110475" cy="0"/>
          </a:xfrm>
          <a:prstGeom prst="line">
            <a:avLst/>
          </a:prstGeom>
          <a:ln w="3175">
            <a:solidFill>
              <a:srgbClr val="D24132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riângulo Retângulo 17">
            <a:extLst>
              <a:ext uri="{FF2B5EF4-FFF2-40B4-BE49-F238E27FC236}">
                <a16:creationId xmlns="" xmlns:a16="http://schemas.microsoft.com/office/drawing/2014/main" id="{99201316-44EB-4820-BA08-24F663F77762}"/>
              </a:ext>
            </a:extLst>
          </p:cNvPr>
          <p:cNvSpPr/>
          <p:nvPr/>
        </p:nvSpPr>
        <p:spPr>
          <a:xfrm rot="5400000">
            <a:off x="-1208538" y="1264802"/>
            <a:ext cx="6089484" cy="3672408"/>
          </a:xfrm>
          <a:prstGeom prst="rtTriangle">
            <a:avLst/>
          </a:prstGeom>
          <a:solidFill>
            <a:srgbClr val="515152"/>
          </a:solidFill>
          <a:ln>
            <a:solidFill>
              <a:srgbClr val="515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i="1">
              <a:solidFill>
                <a:schemeClr val="bg1"/>
              </a:solidFill>
            </a:endParaRPr>
          </a:p>
        </p:txBody>
      </p:sp>
      <p:pic>
        <p:nvPicPr>
          <p:cNvPr id="19" name="Gráfico 18" descr="Funcionário de escritório">
            <a:extLst>
              <a:ext uri="{FF2B5EF4-FFF2-40B4-BE49-F238E27FC236}">
                <a16:creationId xmlns="" xmlns:a16="http://schemas.microsoft.com/office/drawing/2014/main" id="{0CD7DD6E-C970-49BC-8A68-CEFA194F0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901" y="2278785"/>
            <a:ext cx="1080120" cy="108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Balão de Fala: Retângulo com Cantos Arredondados 19">
            <a:extLst>
              <a:ext uri="{FF2B5EF4-FFF2-40B4-BE49-F238E27FC236}">
                <a16:creationId xmlns="" xmlns:a16="http://schemas.microsoft.com/office/drawing/2014/main" id="{3BB5EAAD-7CEB-49B6-9D03-73BAB67958A5}"/>
              </a:ext>
            </a:extLst>
          </p:cNvPr>
          <p:cNvSpPr/>
          <p:nvPr/>
        </p:nvSpPr>
        <p:spPr>
          <a:xfrm>
            <a:off x="47715" y="339502"/>
            <a:ext cx="2408757" cy="1656184"/>
          </a:xfrm>
          <a:prstGeom prst="wedgeRoundRect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bg1"/>
                </a:solidFill>
              </a:rPr>
              <a:t>"</a:t>
            </a:r>
            <a:r>
              <a:rPr lang="pt-BR" sz="2000" b="1" i="1" dirty="0">
                <a:solidFill>
                  <a:schemeClr val="bg1"/>
                </a:solidFill>
              </a:rPr>
              <a:t>Empresa íntegra </a:t>
            </a:r>
            <a:r>
              <a:rPr lang="pt-BR" sz="2000" i="1" dirty="0">
                <a:solidFill>
                  <a:schemeClr val="bg1"/>
                </a:solidFill>
              </a:rPr>
              <a:t>só faz negócios com empresa íntegra"</a:t>
            </a:r>
          </a:p>
        </p:txBody>
      </p:sp>
      <p:pic>
        <p:nvPicPr>
          <p:cNvPr id="5" name="Gráfico 4" descr="Sala de aula">
            <a:extLst>
              <a:ext uri="{FF2B5EF4-FFF2-40B4-BE49-F238E27FC236}">
                <a16:creationId xmlns="" xmlns:a16="http://schemas.microsoft.com/office/drawing/2014/main" id="{F0EFA26F-C572-4EBD-802C-71CAC31AE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8008" y="3683189"/>
            <a:ext cx="914400" cy="914400"/>
          </a:xfrm>
          <a:prstGeom prst="rect">
            <a:avLst/>
          </a:prstGeom>
        </p:spPr>
      </p:pic>
      <p:pic>
        <p:nvPicPr>
          <p:cNvPr id="8" name="Gráfico 7" descr="Lista de verificação">
            <a:extLst>
              <a:ext uri="{FF2B5EF4-FFF2-40B4-BE49-F238E27FC236}">
                <a16:creationId xmlns="" xmlns:a16="http://schemas.microsoft.com/office/drawing/2014/main" id="{C18A4DC9-A2F9-4597-A67C-D2023A298A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8234" y="2269974"/>
            <a:ext cx="914400" cy="914400"/>
          </a:xfrm>
          <a:prstGeom prst="rect">
            <a:avLst/>
          </a:prstGeom>
        </p:spPr>
      </p:pic>
      <p:pic>
        <p:nvPicPr>
          <p:cNvPr id="11" name="Gráfico 10" descr="Público-alvo">
            <a:extLst>
              <a:ext uri="{FF2B5EF4-FFF2-40B4-BE49-F238E27FC236}">
                <a16:creationId xmlns="" xmlns:a16="http://schemas.microsoft.com/office/drawing/2014/main" id="{B4C9DC81-3E9B-4EC7-A411-F0C4671B1A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7600" y="8941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9" grpId="0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680AFC91-8271-41F2-A8EC-70F753CB5D27}"/>
              </a:ext>
            </a:extLst>
          </p:cNvPr>
          <p:cNvSpPr/>
          <p:nvPr/>
        </p:nvSpPr>
        <p:spPr>
          <a:xfrm>
            <a:off x="0" y="56403"/>
            <a:ext cx="2987824" cy="5087097"/>
          </a:xfrm>
          <a:prstGeom prst="rect">
            <a:avLst/>
          </a:prstGeom>
          <a:solidFill>
            <a:srgbClr val="515152"/>
          </a:solidFill>
          <a:ln>
            <a:solidFill>
              <a:srgbClr val="515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9" name="Espaço Reservado para Número de Slide 1">
            <a:extLst>
              <a:ext uri="{FF2B5EF4-FFF2-40B4-BE49-F238E27FC236}">
                <a16:creationId xmlns="" xmlns:a16="http://schemas.microsoft.com/office/drawing/2014/main" id="{D10D7ABA-BA06-4C13-8248-69C673C4687D}"/>
              </a:ext>
            </a:extLst>
          </p:cNvPr>
          <p:cNvSpPr txBox="1">
            <a:spLocks/>
          </p:cNvSpPr>
          <p:nvPr/>
        </p:nvSpPr>
        <p:spPr>
          <a:xfrm>
            <a:off x="6948264" y="48046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6FB0C-424D-419D-87AB-3254FE175DC6}" type="slidenum">
              <a:rPr lang="pt-BR" b="1" smtClean="0">
                <a:solidFill>
                  <a:schemeClr val="bg1"/>
                </a:solidFill>
              </a:rPr>
              <a:pPr/>
              <a:t>11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00B166BE-2F12-4D52-8129-5A50B6C9BA71}"/>
              </a:ext>
            </a:extLst>
          </p:cNvPr>
          <p:cNvSpPr/>
          <p:nvPr/>
        </p:nvSpPr>
        <p:spPr>
          <a:xfrm flipV="1">
            <a:off x="0" y="6758"/>
            <a:ext cx="9144000" cy="49645"/>
          </a:xfrm>
          <a:prstGeom prst="rect">
            <a:avLst/>
          </a:prstGeom>
          <a:solidFill>
            <a:srgbClr val="EF7F0E"/>
          </a:solidFill>
          <a:ln>
            <a:solidFill>
              <a:srgbClr val="EF7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="" xmlns:a16="http://schemas.microsoft.com/office/drawing/2014/main" id="{EB80CFB3-EBE1-4491-BB91-AFBEDA982876}"/>
              </a:ext>
            </a:extLst>
          </p:cNvPr>
          <p:cNvSpPr/>
          <p:nvPr/>
        </p:nvSpPr>
        <p:spPr>
          <a:xfrm>
            <a:off x="4617625" y="2340374"/>
            <a:ext cx="3986822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Identificação do público alvo</a:t>
            </a:r>
            <a:endParaRPr lang="pt-BR" sz="2300" b="1" dirty="0"/>
          </a:p>
        </p:txBody>
      </p:sp>
      <p:sp>
        <p:nvSpPr>
          <p:cNvPr id="23" name="Forma Livre: Forma 22">
            <a:extLst>
              <a:ext uri="{FF2B5EF4-FFF2-40B4-BE49-F238E27FC236}">
                <a16:creationId xmlns="" xmlns:a16="http://schemas.microsoft.com/office/drawing/2014/main" id="{1FEF06CC-ADCF-4D47-9E0A-7AE49B4511CC}"/>
              </a:ext>
            </a:extLst>
          </p:cNvPr>
          <p:cNvSpPr/>
          <p:nvPr/>
        </p:nvSpPr>
        <p:spPr>
          <a:xfrm>
            <a:off x="4601762" y="776889"/>
            <a:ext cx="4139952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Plano de Comunicação e Treinamento</a:t>
            </a:r>
            <a:endParaRPr lang="pt-BR" sz="2400" b="1" kern="1200" dirty="0"/>
          </a:p>
        </p:txBody>
      </p:sp>
      <p:pic>
        <p:nvPicPr>
          <p:cNvPr id="38" name="Gráfico 37" descr="Alvo">
            <a:extLst>
              <a:ext uri="{FF2B5EF4-FFF2-40B4-BE49-F238E27FC236}">
                <a16:creationId xmlns="" xmlns:a16="http://schemas.microsoft.com/office/drawing/2014/main" id="{785B2AE8-E7FF-4F5F-B365-3155051E3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639" y="2180640"/>
            <a:ext cx="838622" cy="838622"/>
          </a:xfrm>
          <a:prstGeom prst="rect">
            <a:avLst/>
          </a:prstGeom>
        </p:spPr>
      </p:pic>
      <p:sp>
        <p:nvSpPr>
          <p:cNvPr id="39" name="Forma Livre: Forma 38">
            <a:extLst>
              <a:ext uri="{FF2B5EF4-FFF2-40B4-BE49-F238E27FC236}">
                <a16:creationId xmlns="" xmlns:a16="http://schemas.microsoft.com/office/drawing/2014/main" id="{A7068316-69FB-4CFA-B95A-5365B5D2DC28}"/>
              </a:ext>
            </a:extLst>
          </p:cNvPr>
          <p:cNvSpPr/>
          <p:nvPr/>
        </p:nvSpPr>
        <p:spPr>
          <a:xfrm>
            <a:off x="4646867" y="3807455"/>
            <a:ext cx="3957580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 disponível o tempo todo em várias plataformas</a:t>
            </a:r>
            <a:endParaRPr lang="pt-BR" sz="2300" b="1" dirty="0"/>
          </a:p>
        </p:txBody>
      </p:sp>
      <p:sp>
        <p:nvSpPr>
          <p:cNvPr id="40" name="Conector reto 39">
            <a:extLst>
              <a:ext uri="{FF2B5EF4-FFF2-40B4-BE49-F238E27FC236}">
                <a16:creationId xmlns="" xmlns:a16="http://schemas.microsoft.com/office/drawing/2014/main" id="{2EE3D264-9528-4B40-BE53-1A5E532026C0}"/>
              </a:ext>
            </a:extLst>
          </p:cNvPr>
          <p:cNvSpPr/>
          <p:nvPr/>
        </p:nvSpPr>
        <p:spPr>
          <a:xfrm>
            <a:off x="3493972" y="1822542"/>
            <a:ext cx="5110475" cy="0"/>
          </a:xfrm>
          <a:prstGeom prst="line">
            <a:avLst/>
          </a:prstGeom>
          <a:ln w="3175">
            <a:solidFill>
              <a:srgbClr val="D24132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Conector reto 40">
            <a:extLst>
              <a:ext uri="{FF2B5EF4-FFF2-40B4-BE49-F238E27FC236}">
                <a16:creationId xmlns="" xmlns:a16="http://schemas.microsoft.com/office/drawing/2014/main" id="{1AEA08AC-76A7-457A-B335-B62ED23D3C62}"/>
              </a:ext>
            </a:extLst>
          </p:cNvPr>
          <p:cNvSpPr/>
          <p:nvPr/>
        </p:nvSpPr>
        <p:spPr>
          <a:xfrm>
            <a:off x="3493972" y="3278534"/>
            <a:ext cx="5110475" cy="0"/>
          </a:xfrm>
          <a:prstGeom prst="line">
            <a:avLst/>
          </a:prstGeom>
          <a:ln w="3175">
            <a:solidFill>
              <a:srgbClr val="D24132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Gráfico 17" descr="Funcionário de escritório">
            <a:extLst>
              <a:ext uri="{FF2B5EF4-FFF2-40B4-BE49-F238E27FC236}">
                <a16:creationId xmlns="" xmlns:a16="http://schemas.microsoft.com/office/drawing/2014/main" id="{7F572CDC-5B7A-4566-87D7-8C5F31C98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852" y="1975267"/>
            <a:ext cx="1080120" cy="108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Balão de Fala: Retângulo com Cantos Arredondados 18">
            <a:extLst>
              <a:ext uri="{FF2B5EF4-FFF2-40B4-BE49-F238E27FC236}">
                <a16:creationId xmlns="" xmlns:a16="http://schemas.microsoft.com/office/drawing/2014/main" id="{A0D2B160-636C-425A-ACEF-A65D1BCAEF99}"/>
              </a:ext>
            </a:extLst>
          </p:cNvPr>
          <p:cNvSpPr/>
          <p:nvPr/>
        </p:nvSpPr>
        <p:spPr>
          <a:xfrm>
            <a:off x="82342" y="164957"/>
            <a:ext cx="2796093" cy="1656184"/>
          </a:xfrm>
          <a:prstGeom prst="wedgeRoundRectCallout">
            <a:avLst>
              <a:gd name="adj1" fmla="val -14334"/>
              <a:gd name="adj2" fmla="val 65796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“As empresas devem estar devidamente preparadas, </a:t>
            </a:r>
            <a:r>
              <a:rPr lang="pt-BR" b="1" i="1" dirty="0">
                <a:solidFill>
                  <a:schemeClr val="bg1"/>
                </a:solidFill>
              </a:rPr>
              <a:t>inclusive treinando </a:t>
            </a:r>
            <a:r>
              <a:rPr lang="pt-BR" i="1" dirty="0">
                <a:solidFill>
                  <a:schemeClr val="bg1"/>
                </a:solidFill>
              </a:rPr>
              <a:t>as principais pessoas envolvidas para eventuais crises</a:t>
            </a:r>
          </a:p>
        </p:txBody>
      </p:sp>
      <p:sp>
        <p:nvSpPr>
          <p:cNvPr id="20" name="Balão de Fala: Retângulo com Cantos Arredondados 19">
            <a:extLst>
              <a:ext uri="{FF2B5EF4-FFF2-40B4-BE49-F238E27FC236}">
                <a16:creationId xmlns="" xmlns:a16="http://schemas.microsoft.com/office/drawing/2014/main" id="{64D2A15A-1BF6-4D17-8B0F-2703027877BD}"/>
              </a:ext>
            </a:extLst>
          </p:cNvPr>
          <p:cNvSpPr/>
          <p:nvPr/>
        </p:nvSpPr>
        <p:spPr>
          <a:xfrm>
            <a:off x="82342" y="3322359"/>
            <a:ext cx="2796093" cy="1764737"/>
          </a:xfrm>
          <a:prstGeom prst="wedgeRoundRectCallout">
            <a:avLst>
              <a:gd name="adj1" fmla="val 24226"/>
              <a:gd name="adj2" fmla="val -65228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"O maior desafio no meu ponto de vista é fazer com que </a:t>
            </a:r>
            <a:r>
              <a:rPr lang="pt-BR" i="1" dirty="0" err="1">
                <a:solidFill>
                  <a:schemeClr val="bg1"/>
                </a:solidFill>
              </a:rPr>
              <a:t>Compliance</a:t>
            </a:r>
            <a:r>
              <a:rPr lang="pt-BR" i="1" dirty="0">
                <a:solidFill>
                  <a:schemeClr val="bg1"/>
                </a:solidFill>
              </a:rPr>
              <a:t> </a:t>
            </a:r>
            <a:r>
              <a:rPr lang="pt-BR" b="1" i="1" dirty="0">
                <a:solidFill>
                  <a:schemeClr val="bg1"/>
                </a:solidFill>
              </a:rPr>
              <a:t>seja uma prática encarada com normalidade dentro das empresas</a:t>
            </a:r>
            <a:r>
              <a:rPr lang="pt-BR" i="1" dirty="0">
                <a:solidFill>
                  <a:schemeClr val="bg1"/>
                </a:solidFill>
              </a:rPr>
              <a:t>“</a:t>
            </a:r>
          </a:p>
        </p:txBody>
      </p:sp>
      <p:pic>
        <p:nvPicPr>
          <p:cNvPr id="21" name="Gráfico 20" descr="Sala de aula">
            <a:extLst>
              <a:ext uri="{FF2B5EF4-FFF2-40B4-BE49-F238E27FC236}">
                <a16:creationId xmlns="" xmlns:a16="http://schemas.microsoft.com/office/drawing/2014/main" id="{8121B077-9C04-4642-87A0-1104500781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1861" y="653710"/>
            <a:ext cx="914400" cy="914400"/>
          </a:xfrm>
          <a:prstGeom prst="rect">
            <a:avLst/>
          </a:prstGeom>
        </p:spPr>
      </p:pic>
      <p:pic>
        <p:nvPicPr>
          <p:cNvPr id="5" name="Gráfico 4" descr="Smartphone">
            <a:extLst>
              <a:ext uri="{FF2B5EF4-FFF2-40B4-BE49-F238E27FC236}">
                <a16:creationId xmlns="" xmlns:a16="http://schemas.microsoft.com/office/drawing/2014/main" id="{9D842731-56E7-44BD-91B5-A46090640D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7639" y="3747526"/>
            <a:ext cx="789994" cy="7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/>
      <p:bldP spid="39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>
            <a:extLst>
              <a:ext uri="{FF2B5EF4-FFF2-40B4-BE49-F238E27FC236}">
                <a16:creationId xmlns="" xmlns:a16="http://schemas.microsoft.com/office/drawing/2014/main" id="{C1A162EA-FE80-4B4E-B7FA-DA1115A5B47E}"/>
              </a:ext>
            </a:extLst>
          </p:cNvPr>
          <p:cNvSpPr/>
          <p:nvPr/>
        </p:nvSpPr>
        <p:spPr>
          <a:xfrm rot="16200000">
            <a:off x="4276702" y="255796"/>
            <a:ext cx="6089484" cy="3672408"/>
          </a:xfrm>
          <a:prstGeom prst="rtTriangle">
            <a:avLst/>
          </a:prstGeom>
          <a:solidFill>
            <a:srgbClr val="515152"/>
          </a:solidFill>
          <a:ln>
            <a:solidFill>
              <a:srgbClr val="515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i="1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00B166BE-2F12-4D52-8129-5A50B6C9BA71}"/>
              </a:ext>
            </a:extLst>
          </p:cNvPr>
          <p:cNvSpPr/>
          <p:nvPr/>
        </p:nvSpPr>
        <p:spPr>
          <a:xfrm flipV="1">
            <a:off x="0" y="6758"/>
            <a:ext cx="9144000" cy="49645"/>
          </a:xfrm>
          <a:prstGeom prst="rect">
            <a:avLst/>
          </a:prstGeom>
          <a:solidFill>
            <a:srgbClr val="EF7F0E"/>
          </a:solidFill>
          <a:ln>
            <a:solidFill>
              <a:srgbClr val="EF7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Funcionário de escritório">
            <a:extLst>
              <a:ext uri="{FF2B5EF4-FFF2-40B4-BE49-F238E27FC236}">
                <a16:creationId xmlns="" xmlns:a16="http://schemas.microsoft.com/office/drawing/2014/main" id="{92204D96-9825-48AE-88A3-A0C1195FF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3751" y="1329139"/>
            <a:ext cx="1080120" cy="108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Balão de Fala: Retângulo com Cantos Arredondados 15">
            <a:extLst>
              <a:ext uri="{FF2B5EF4-FFF2-40B4-BE49-F238E27FC236}">
                <a16:creationId xmlns="" xmlns:a16="http://schemas.microsoft.com/office/drawing/2014/main" id="{1D9945E9-9E34-472E-9AA2-D7652408DF19}"/>
              </a:ext>
            </a:extLst>
          </p:cNvPr>
          <p:cNvSpPr/>
          <p:nvPr/>
        </p:nvSpPr>
        <p:spPr>
          <a:xfrm>
            <a:off x="6667946" y="3091019"/>
            <a:ext cx="2408757" cy="1656184"/>
          </a:xfrm>
          <a:prstGeom prst="wedgeRoundRectCallout">
            <a:avLst>
              <a:gd name="adj1" fmla="val 24494"/>
              <a:gd name="adj2" fmla="val -80060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"Nos últimos anos, descobri a </a:t>
            </a:r>
            <a:r>
              <a:rPr lang="pt-BR" b="1" i="1" dirty="0">
                <a:solidFill>
                  <a:schemeClr val="bg1"/>
                </a:solidFill>
              </a:rPr>
              <a:t>importância de ouvir os colaboradores..."</a:t>
            </a:r>
          </a:p>
        </p:txBody>
      </p:sp>
      <p:sp>
        <p:nvSpPr>
          <p:cNvPr id="14" name="Espaço Reservado para Número de Slide 1">
            <a:extLst>
              <a:ext uri="{FF2B5EF4-FFF2-40B4-BE49-F238E27FC236}">
                <a16:creationId xmlns="" xmlns:a16="http://schemas.microsoft.com/office/drawing/2014/main" id="{31B672ED-EAA8-40F2-841D-B1C75E0DAE7F}"/>
              </a:ext>
            </a:extLst>
          </p:cNvPr>
          <p:cNvSpPr txBox="1">
            <a:spLocks/>
          </p:cNvSpPr>
          <p:nvPr/>
        </p:nvSpPr>
        <p:spPr>
          <a:xfrm>
            <a:off x="6948264" y="48046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6FB0C-424D-419D-87AB-3254FE175DC6}" type="slidenum">
              <a:rPr lang="pt-BR" b="1" smtClean="0">
                <a:solidFill>
                  <a:schemeClr val="bg1"/>
                </a:solidFill>
              </a:rPr>
              <a:pPr/>
              <a:t>12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ECF46D93-3E52-48FD-94D5-748406091A6C}"/>
              </a:ext>
            </a:extLst>
          </p:cNvPr>
          <p:cNvSpPr/>
          <p:nvPr/>
        </p:nvSpPr>
        <p:spPr>
          <a:xfrm>
            <a:off x="729807" y="3817666"/>
            <a:ext cx="4312647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para aplicação de medidas disciplinares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="" xmlns:a16="http://schemas.microsoft.com/office/drawing/2014/main" id="{06ADF733-9A62-4171-8617-D4AC3ED90737}"/>
              </a:ext>
            </a:extLst>
          </p:cNvPr>
          <p:cNvSpPr/>
          <p:nvPr/>
        </p:nvSpPr>
        <p:spPr>
          <a:xfrm>
            <a:off x="-37094" y="2359928"/>
            <a:ext cx="6387469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Apuração de denúncias e auditoria</a:t>
            </a:r>
          </a:p>
        </p:txBody>
      </p:sp>
      <p:sp>
        <p:nvSpPr>
          <p:cNvPr id="20" name="Forma Livre: Forma 19">
            <a:extLst>
              <a:ext uri="{FF2B5EF4-FFF2-40B4-BE49-F238E27FC236}">
                <a16:creationId xmlns="" xmlns:a16="http://schemas.microsoft.com/office/drawing/2014/main" id="{EF1805D4-40E4-44E8-8306-3A59EFF40B2E}"/>
              </a:ext>
            </a:extLst>
          </p:cNvPr>
          <p:cNvSpPr/>
          <p:nvPr/>
        </p:nvSpPr>
        <p:spPr>
          <a:xfrm>
            <a:off x="676352" y="997382"/>
            <a:ext cx="6387469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>
                <a:solidFill>
                  <a:srgbClr val="515152"/>
                </a:solidFill>
              </a:rPr>
              <a:t>Canal de Denúncias ou Ouvidoria</a:t>
            </a:r>
          </a:p>
        </p:txBody>
      </p:sp>
      <p:pic>
        <p:nvPicPr>
          <p:cNvPr id="24" name="Gráfico 23" descr="Detetive">
            <a:extLst>
              <a:ext uri="{FF2B5EF4-FFF2-40B4-BE49-F238E27FC236}">
                <a16:creationId xmlns="" xmlns:a16="http://schemas.microsoft.com/office/drawing/2014/main" id="{E1E4D135-C8F3-4B98-B58E-4156ABF4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0516" y="2226603"/>
            <a:ext cx="761164" cy="761164"/>
          </a:xfrm>
          <a:prstGeom prst="rect">
            <a:avLst/>
          </a:prstGeom>
        </p:spPr>
      </p:pic>
      <p:sp>
        <p:nvSpPr>
          <p:cNvPr id="26" name="Conector reto 25">
            <a:extLst>
              <a:ext uri="{FF2B5EF4-FFF2-40B4-BE49-F238E27FC236}">
                <a16:creationId xmlns="" xmlns:a16="http://schemas.microsoft.com/office/drawing/2014/main" id="{5099CC08-500E-42AC-B8D0-1B213FB84AE3}"/>
              </a:ext>
            </a:extLst>
          </p:cNvPr>
          <p:cNvSpPr/>
          <p:nvPr/>
        </p:nvSpPr>
        <p:spPr>
          <a:xfrm>
            <a:off x="1557471" y="1851670"/>
            <a:ext cx="5390793" cy="0"/>
          </a:xfrm>
          <a:prstGeom prst="line">
            <a:avLst/>
          </a:prstGeom>
          <a:ln w="3175">
            <a:solidFill>
              <a:srgbClr val="D24132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Conector reto 26">
            <a:extLst>
              <a:ext uri="{FF2B5EF4-FFF2-40B4-BE49-F238E27FC236}">
                <a16:creationId xmlns="" xmlns:a16="http://schemas.microsoft.com/office/drawing/2014/main" id="{8AF7BC7A-A432-42BC-8712-F21A2D656ABD}"/>
              </a:ext>
            </a:extLst>
          </p:cNvPr>
          <p:cNvSpPr/>
          <p:nvPr/>
        </p:nvSpPr>
        <p:spPr>
          <a:xfrm>
            <a:off x="588884" y="3363838"/>
            <a:ext cx="5390793" cy="0"/>
          </a:xfrm>
          <a:prstGeom prst="line">
            <a:avLst/>
          </a:prstGeom>
          <a:ln w="3175">
            <a:solidFill>
              <a:srgbClr val="D24132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Gráfico 3" descr="Telefone">
            <a:extLst>
              <a:ext uri="{FF2B5EF4-FFF2-40B4-BE49-F238E27FC236}">
                <a16:creationId xmlns="" xmlns:a16="http://schemas.microsoft.com/office/drawing/2014/main" id="{7C94BADB-BD9A-4830-A990-8A52AF1B6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71119" y="886912"/>
            <a:ext cx="710629" cy="710629"/>
          </a:xfrm>
          <a:prstGeom prst="rect">
            <a:avLst/>
          </a:prstGeom>
        </p:spPr>
      </p:pic>
      <p:pic>
        <p:nvPicPr>
          <p:cNvPr id="6" name="Gráfico 5" descr="Martelo">
            <a:extLst>
              <a:ext uri="{FF2B5EF4-FFF2-40B4-BE49-F238E27FC236}">
                <a16:creationId xmlns="" xmlns:a16="http://schemas.microsoft.com/office/drawing/2014/main" id="{786791A2-DE0F-4874-A8E6-49871B3D4D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33343" y="3693864"/>
            <a:ext cx="794345" cy="7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 descr="Engrenagem única">
            <a:extLst>
              <a:ext uri="{FF2B5EF4-FFF2-40B4-BE49-F238E27FC236}">
                <a16:creationId xmlns="" xmlns:a16="http://schemas.microsoft.com/office/drawing/2014/main" id="{E415793C-5B16-4C12-83DB-3B9733196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4271" y="236962"/>
            <a:ext cx="5241505" cy="506411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298CFCDA-FED3-4A50-8A26-019D2B06F0CE}"/>
              </a:ext>
            </a:extLst>
          </p:cNvPr>
          <p:cNvSpPr txBox="1">
            <a:spLocks/>
          </p:cNvSpPr>
          <p:nvPr/>
        </p:nvSpPr>
        <p:spPr>
          <a:xfrm>
            <a:off x="1135979" y="201527"/>
            <a:ext cx="6172200" cy="25953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pt-BR"/>
            </a:defPPr>
            <a:lvl1pPr defTabSz="1219170">
              <a:spcBef>
                <a:spcPct val="0"/>
              </a:spcBef>
              <a:buNone/>
              <a:defRPr sz="3200" b="1" cap="all">
                <a:solidFill>
                  <a:srgbClr val="E668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dirty="0"/>
              <a:t>PROGRAMA DE INTEGRIDADE - COPEL</a:t>
            </a:r>
          </a:p>
        </p:txBody>
      </p:sp>
      <p:sp>
        <p:nvSpPr>
          <p:cNvPr id="10" name="AutoShape 4" descr="Campanha grátis ícone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grpSp>
        <p:nvGrpSpPr>
          <p:cNvPr id="66" name="Grupo 65"/>
          <p:cNvGrpSpPr/>
          <p:nvPr/>
        </p:nvGrpSpPr>
        <p:grpSpPr>
          <a:xfrm>
            <a:off x="834300" y="902378"/>
            <a:ext cx="3904846" cy="1573470"/>
            <a:chOff x="1381303" y="1203171"/>
            <a:chExt cx="5206461" cy="2097960"/>
          </a:xfrm>
        </p:grpSpPr>
        <p:cxnSp>
          <p:nvCxnSpPr>
            <p:cNvPr id="4" name="Conector angulado 3"/>
            <p:cNvCxnSpPr>
              <a:cxnSpLocks/>
            </p:cNvCxnSpPr>
            <p:nvPr/>
          </p:nvCxnSpPr>
          <p:spPr>
            <a:xfrm rot="16200000" flipH="1">
              <a:off x="1763303" y="1937373"/>
              <a:ext cx="291353" cy="333085"/>
            </a:xfrm>
            <a:prstGeom prst="bentConnector2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Conector angulado 53"/>
            <p:cNvCxnSpPr>
              <a:cxnSpLocks/>
            </p:cNvCxnSpPr>
            <p:nvPr/>
          </p:nvCxnSpPr>
          <p:spPr>
            <a:xfrm rot="16200000" flipH="1">
              <a:off x="1541259" y="2159417"/>
              <a:ext cx="711968" cy="309613"/>
            </a:xfrm>
            <a:prstGeom prst="bentConnector3">
              <a:avLst>
                <a:gd name="adj1" fmla="val 102269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4" name="Agrupar 1032">
              <a:extLst>
                <a:ext uri="{FF2B5EF4-FFF2-40B4-BE49-F238E27FC236}">
                  <a16:creationId xmlns="" xmlns:a16="http://schemas.microsoft.com/office/drawing/2014/main" id="{377D8E81-64A5-4793-AA77-8806749BE8BA}"/>
                </a:ext>
              </a:extLst>
            </p:cNvPr>
            <p:cNvGrpSpPr/>
            <p:nvPr/>
          </p:nvGrpSpPr>
          <p:grpSpPr>
            <a:xfrm>
              <a:off x="1381303" y="1203171"/>
              <a:ext cx="4114358" cy="755069"/>
              <a:chOff x="989387" y="831246"/>
              <a:chExt cx="4114358" cy="755069"/>
            </a:xfrm>
          </p:grpSpPr>
          <p:grpSp>
            <p:nvGrpSpPr>
              <p:cNvPr id="25" name="Agrupar 23">
                <a:extLst>
                  <a:ext uri="{FF2B5EF4-FFF2-40B4-BE49-F238E27FC236}">
                    <a16:creationId xmlns="" xmlns:a16="http://schemas.microsoft.com/office/drawing/2014/main" id="{8F3DB569-4924-40B7-90C9-BC9371872D81}"/>
                  </a:ext>
                </a:extLst>
              </p:cNvPr>
              <p:cNvGrpSpPr/>
              <p:nvPr/>
            </p:nvGrpSpPr>
            <p:grpSpPr>
              <a:xfrm>
                <a:off x="989387" y="831246"/>
                <a:ext cx="4114358" cy="755069"/>
                <a:chOff x="2293941" y="759514"/>
                <a:chExt cx="4114358" cy="755069"/>
              </a:xfrm>
            </p:grpSpPr>
            <p:sp>
              <p:nvSpPr>
                <p:cNvPr id="27" name="Forma Livre: Forma 4">
                  <a:extLst>
                    <a:ext uri="{FF2B5EF4-FFF2-40B4-BE49-F238E27FC236}">
                      <a16:creationId xmlns="" xmlns:a16="http://schemas.microsoft.com/office/drawing/2014/main" id="{126FC940-3702-456A-8700-0FA8171EE3C5}"/>
                    </a:ext>
                  </a:extLst>
                </p:cNvPr>
                <p:cNvSpPr/>
                <p:nvPr/>
              </p:nvSpPr>
              <p:spPr>
                <a:xfrm>
                  <a:off x="2723500" y="843834"/>
                  <a:ext cx="3684799" cy="604432"/>
                </a:xfrm>
                <a:custGeom>
                  <a:avLst/>
                  <a:gdLst>
                    <a:gd name="connsiteX0" fmla="*/ 0 w 4068330"/>
                    <a:gd name="connsiteY0" fmla="*/ 0 h 604430"/>
                    <a:gd name="connsiteX1" fmla="*/ 3766115 w 4068330"/>
                    <a:gd name="connsiteY1" fmla="*/ 0 h 604430"/>
                    <a:gd name="connsiteX2" fmla="*/ 4068330 w 4068330"/>
                    <a:gd name="connsiteY2" fmla="*/ 302215 h 604430"/>
                    <a:gd name="connsiteX3" fmla="*/ 3766115 w 4068330"/>
                    <a:gd name="connsiteY3" fmla="*/ 604430 h 604430"/>
                    <a:gd name="connsiteX4" fmla="*/ 0 w 4068330"/>
                    <a:gd name="connsiteY4" fmla="*/ 604430 h 604430"/>
                    <a:gd name="connsiteX5" fmla="*/ 0 w 4068330"/>
                    <a:gd name="connsiteY5" fmla="*/ 0 h 604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68330" h="604430">
                      <a:moveTo>
                        <a:pt x="4068330" y="604429"/>
                      </a:moveTo>
                      <a:lnTo>
                        <a:pt x="302215" y="604429"/>
                      </a:lnTo>
                      <a:lnTo>
                        <a:pt x="0" y="302215"/>
                      </a:lnTo>
                      <a:lnTo>
                        <a:pt x="302215" y="1"/>
                      </a:lnTo>
                      <a:lnTo>
                        <a:pt x="4068330" y="1"/>
                      </a:lnTo>
                      <a:lnTo>
                        <a:pt x="4068330" y="60442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prstClr val="white">
                        <a:hueOff val="0"/>
                        <a:satOff val="0"/>
                        <a:lumOff val="0"/>
                        <a:alphaOff val="0"/>
                        <a:tint val="50000"/>
                        <a:satMod val="300000"/>
                      </a:prstClr>
                    </a:gs>
                    <a:gs pos="35000">
                      <a:prstClr val="white">
                        <a:hueOff val="0"/>
                        <a:satOff val="0"/>
                        <a:lumOff val="0"/>
                        <a:alphaOff val="0"/>
                        <a:tint val="37000"/>
                        <a:satMod val="300000"/>
                      </a:prstClr>
                    </a:gs>
                    <a:gs pos="100000">
                      <a:prstClr val="white">
                        <a:hueOff val="0"/>
                        <a:satOff val="0"/>
                        <a:lumOff val="0"/>
                        <a:alphaOff val="0"/>
                        <a:tint val="15000"/>
                        <a:satMod val="350000"/>
                      </a:prstClr>
                    </a:gs>
                  </a:gsLst>
                  <a:lin ang="16200000" scaled="1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33201" tIns="36196" rIns="36195" bIns="36196" numCol="1" spcCol="1270" anchor="ctr" anchorCtr="0">
                  <a:noAutofit/>
                </a:bodyPr>
                <a:lstStyle/>
                <a:p>
                  <a:pPr algn="ctr" defTabSz="63341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a-DK" sz="15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/>
                    </a:rPr>
                    <a:t>Liderança e Estrutura</a:t>
                  </a:r>
                  <a:endParaRPr lang="pt-BR" sz="15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8" name="Elipse 27">
                  <a:extLst>
                    <a:ext uri="{FF2B5EF4-FFF2-40B4-BE49-F238E27FC236}">
                      <a16:creationId xmlns="" xmlns:a16="http://schemas.microsoft.com/office/drawing/2014/main" id="{09F47E26-B069-44F9-95BE-C05276AA956D}"/>
                    </a:ext>
                  </a:extLst>
                </p:cNvPr>
                <p:cNvSpPr/>
                <p:nvPr/>
              </p:nvSpPr>
              <p:spPr>
                <a:xfrm>
                  <a:off x="2293941" y="759514"/>
                  <a:ext cx="749563" cy="755069"/>
                </a:xfrm>
                <a:prstGeom prst="ellipse">
                  <a:avLst/>
                </a:prstGeom>
                <a:solidFill>
                  <a:srgbClr val="EF7F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pic>
            <p:nvPicPr>
              <p:cNvPr id="26" name="Gráfico 235" descr="Hierarquia">
                <a:extLst>
                  <a:ext uri="{FF2B5EF4-FFF2-40B4-BE49-F238E27FC236}">
                    <a16:creationId xmlns="" xmlns:a16="http://schemas.microsoft.com/office/drawing/2014/main" id="{0B4C2C35-C086-4B4D-9E99-D7172E2B5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03143" y="841510"/>
                <a:ext cx="694756" cy="646674"/>
              </a:xfrm>
              <a:prstGeom prst="rect">
                <a:avLst/>
              </a:prstGeom>
            </p:spPr>
          </p:pic>
        </p:grpSp>
        <p:sp>
          <p:nvSpPr>
            <p:cNvPr id="45" name="Forma Livre: Forma 30">
              <a:extLst>
                <a:ext uri="{FF2B5EF4-FFF2-40B4-BE49-F238E27FC236}">
                  <a16:creationId xmlns="" xmlns:a16="http://schemas.microsoft.com/office/drawing/2014/main" id="{0BC5B09D-18EB-4E4C-B2B1-80F43668CFB9}"/>
                </a:ext>
              </a:extLst>
            </p:cNvPr>
            <p:cNvSpPr/>
            <p:nvPr/>
          </p:nvSpPr>
          <p:spPr>
            <a:xfrm>
              <a:off x="2075520" y="2880516"/>
              <a:ext cx="4343004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Valores e Princípios</a:t>
              </a:r>
              <a:endParaRPr lang="pt-BR" sz="1350" dirty="0"/>
            </a:p>
          </p:txBody>
        </p:sp>
        <p:sp>
          <p:nvSpPr>
            <p:cNvPr id="46" name="Forma Livre: Forma 27">
              <a:extLst>
                <a:ext uri="{FF2B5EF4-FFF2-40B4-BE49-F238E27FC236}">
                  <a16:creationId xmlns="" xmlns:a16="http://schemas.microsoft.com/office/drawing/2014/main" id="{07C82AC4-928B-45F5-92F8-CEB71DB36844}"/>
                </a:ext>
              </a:extLst>
            </p:cNvPr>
            <p:cNvSpPr/>
            <p:nvPr/>
          </p:nvSpPr>
          <p:spPr>
            <a:xfrm>
              <a:off x="2075520" y="2459900"/>
              <a:ext cx="4512244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Canal de Denúncias Independente</a:t>
              </a:r>
              <a:endParaRPr lang="pt-BR" sz="1350" b="1" dirty="0"/>
            </a:p>
          </p:txBody>
        </p:sp>
        <p:sp>
          <p:nvSpPr>
            <p:cNvPr id="47" name="Forma Livre: Forma 25">
              <a:extLst>
                <a:ext uri="{FF2B5EF4-FFF2-40B4-BE49-F238E27FC236}">
                  <a16:creationId xmlns="" xmlns:a16="http://schemas.microsoft.com/office/drawing/2014/main" id="{636D1F63-1888-47E2-A618-62451F0C081C}"/>
                </a:ext>
              </a:extLst>
            </p:cNvPr>
            <p:cNvSpPr/>
            <p:nvPr/>
          </p:nvSpPr>
          <p:spPr>
            <a:xfrm>
              <a:off x="2075522" y="2039286"/>
              <a:ext cx="3404409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Código de Conduta</a:t>
              </a:r>
            </a:p>
          </p:txBody>
        </p:sp>
        <p:cxnSp>
          <p:nvCxnSpPr>
            <p:cNvPr id="58" name="Conector angulado 57"/>
            <p:cNvCxnSpPr>
              <a:cxnSpLocks/>
            </p:cNvCxnSpPr>
            <p:nvPr/>
          </p:nvCxnSpPr>
          <p:spPr>
            <a:xfrm rot="16200000" flipH="1">
              <a:off x="1330952" y="2369724"/>
              <a:ext cx="1132583" cy="309613"/>
            </a:xfrm>
            <a:prstGeom prst="bentConnector3">
              <a:avLst>
                <a:gd name="adj1" fmla="val 99733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0" name="Grupo 109"/>
          <p:cNvGrpSpPr/>
          <p:nvPr/>
        </p:nvGrpSpPr>
        <p:grpSpPr>
          <a:xfrm>
            <a:off x="5122231" y="902378"/>
            <a:ext cx="3044825" cy="1612340"/>
            <a:chOff x="155575" y="3578398"/>
            <a:chExt cx="4059767" cy="2149786"/>
          </a:xfrm>
        </p:grpSpPr>
        <p:cxnSp>
          <p:nvCxnSpPr>
            <p:cNvPr id="79" name="Conector angulado 78"/>
            <p:cNvCxnSpPr>
              <a:stCxn id="44" idx="0"/>
            </p:cNvCxnSpPr>
            <p:nvPr/>
          </p:nvCxnSpPr>
          <p:spPr>
            <a:xfrm rot="5400000">
              <a:off x="3060965" y="4738282"/>
              <a:ext cx="1184411" cy="374781"/>
            </a:xfrm>
            <a:prstGeom prst="bentConnector3">
              <a:avLst>
                <a:gd name="adj1" fmla="val 100272"/>
              </a:avLst>
            </a:prstGeom>
            <a:ln>
              <a:solidFill>
                <a:srgbClr val="7F7F7F">
                  <a:alpha val="61176"/>
                </a:srgb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Conector angulado 68"/>
            <p:cNvCxnSpPr>
              <a:stCxn id="44" idx="0"/>
            </p:cNvCxnSpPr>
            <p:nvPr/>
          </p:nvCxnSpPr>
          <p:spPr>
            <a:xfrm rot="5400000">
              <a:off x="3455689" y="4322482"/>
              <a:ext cx="373887" cy="395857"/>
            </a:xfrm>
            <a:prstGeom prst="bentConnector2">
              <a:avLst/>
            </a:prstGeom>
            <a:ln>
              <a:solidFill>
                <a:srgbClr val="7F7F7F">
                  <a:alpha val="61176"/>
                </a:srgb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6" name="Grupo 35"/>
            <p:cNvGrpSpPr/>
            <p:nvPr/>
          </p:nvGrpSpPr>
          <p:grpSpPr>
            <a:xfrm>
              <a:off x="155575" y="3578398"/>
              <a:ext cx="4059767" cy="755069"/>
              <a:chOff x="1464206" y="3887471"/>
              <a:chExt cx="4059767" cy="755069"/>
            </a:xfrm>
          </p:grpSpPr>
          <p:grpSp>
            <p:nvGrpSpPr>
              <p:cNvPr id="37" name="Agrupar 1030">
                <a:extLst>
                  <a:ext uri="{FF2B5EF4-FFF2-40B4-BE49-F238E27FC236}">
                    <a16:creationId xmlns="" xmlns:a16="http://schemas.microsoft.com/office/drawing/2014/main" id="{2F151E5D-BC30-4A3B-BDAA-86B8B3B25A93}"/>
                  </a:ext>
                </a:extLst>
              </p:cNvPr>
              <p:cNvGrpSpPr/>
              <p:nvPr/>
            </p:nvGrpSpPr>
            <p:grpSpPr>
              <a:xfrm rot="10800000">
                <a:off x="1464206" y="3887471"/>
                <a:ext cx="4059767" cy="755069"/>
                <a:chOff x="2152726" y="2296104"/>
                <a:chExt cx="4059767" cy="755069"/>
              </a:xfrm>
            </p:grpSpPr>
            <p:grpSp>
              <p:nvGrpSpPr>
                <p:cNvPr id="40" name="Agrupar 243">
                  <a:extLst>
                    <a:ext uri="{FF2B5EF4-FFF2-40B4-BE49-F238E27FC236}">
                      <a16:creationId xmlns="" xmlns:a16="http://schemas.microsoft.com/office/drawing/2014/main" id="{6C5B376C-771F-42A4-8805-53ED1C658CBB}"/>
                    </a:ext>
                  </a:extLst>
                </p:cNvPr>
                <p:cNvGrpSpPr/>
                <p:nvPr/>
              </p:nvGrpSpPr>
              <p:grpSpPr>
                <a:xfrm>
                  <a:off x="2152726" y="2296104"/>
                  <a:ext cx="4059767" cy="755069"/>
                  <a:chOff x="2152726" y="2296104"/>
                  <a:chExt cx="4059767" cy="755069"/>
                </a:xfrm>
              </p:grpSpPr>
              <p:sp>
                <p:nvSpPr>
                  <p:cNvPr id="42" name="Forma Livre: Forma 10">
                    <a:extLst>
                      <a:ext uri="{FF2B5EF4-FFF2-40B4-BE49-F238E27FC236}">
                        <a16:creationId xmlns="" xmlns:a16="http://schemas.microsoft.com/office/drawing/2014/main" id="{2F3836F5-9541-4F93-BD21-38643C8054D8}"/>
                      </a:ext>
                    </a:extLst>
                  </p:cNvPr>
                  <p:cNvSpPr/>
                  <p:nvPr/>
                </p:nvSpPr>
                <p:spPr>
                  <a:xfrm>
                    <a:off x="2603745" y="2367172"/>
                    <a:ext cx="3608748" cy="604430"/>
                  </a:xfrm>
                  <a:custGeom>
                    <a:avLst/>
                    <a:gdLst>
                      <a:gd name="connsiteX0" fmla="*/ 0 w 4068330"/>
                      <a:gd name="connsiteY0" fmla="*/ 0 h 604430"/>
                      <a:gd name="connsiteX1" fmla="*/ 3766115 w 4068330"/>
                      <a:gd name="connsiteY1" fmla="*/ 0 h 604430"/>
                      <a:gd name="connsiteX2" fmla="*/ 4068330 w 4068330"/>
                      <a:gd name="connsiteY2" fmla="*/ 302215 h 604430"/>
                      <a:gd name="connsiteX3" fmla="*/ 3766115 w 4068330"/>
                      <a:gd name="connsiteY3" fmla="*/ 604430 h 604430"/>
                      <a:gd name="connsiteX4" fmla="*/ 0 w 4068330"/>
                      <a:gd name="connsiteY4" fmla="*/ 604430 h 604430"/>
                      <a:gd name="connsiteX5" fmla="*/ 0 w 4068330"/>
                      <a:gd name="connsiteY5" fmla="*/ 0 h 604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68330" h="604430">
                        <a:moveTo>
                          <a:pt x="4068330" y="604429"/>
                        </a:moveTo>
                        <a:lnTo>
                          <a:pt x="302215" y="604429"/>
                        </a:lnTo>
                        <a:lnTo>
                          <a:pt x="0" y="302215"/>
                        </a:lnTo>
                        <a:lnTo>
                          <a:pt x="302215" y="1"/>
                        </a:lnTo>
                        <a:lnTo>
                          <a:pt x="4068330" y="1"/>
                        </a:lnTo>
                        <a:lnTo>
                          <a:pt x="4068330" y="60442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prstClr val="white">
                          <a:hueOff val="0"/>
                          <a:satOff val="0"/>
                          <a:lumOff val="0"/>
                          <a:alphaOff val="0"/>
                          <a:tint val="50000"/>
                          <a:satMod val="300000"/>
                        </a:prstClr>
                      </a:gs>
                      <a:gs pos="35000">
                        <a:prstClr val="white">
                          <a:hueOff val="0"/>
                          <a:satOff val="0"/>
                          <a:lumOff val="0"/>
                          <a:alphaOff val="0"/>
                          <a:tint val="37000"/>
                          <a:satMod val="300000"/>
                        </a:prstClr>
                      </a:gs>
                      <a:gs pos="100000">
                        <a:prstClr val="white">
                          <a:hueOff val="0"/>
                          <a:satOff val="0"/>
                          <a:lumOff val="0"/>
                          <a:alphaOff val="0"/>
                          <a:tint val="15000"/>
                          <a:satMod val="350000"/>
                        </a:prstClr>
                      </a:gs>
                    </a:gsLst>
                    <a:lin ang="16200000" scaled="1"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flat" dir="t"/>
                  </a:scene3d>
                  <a:sp3d prstMaterial="dkEdge">
                    <a:bevelT w="8200" h="38100"/>
                  </a:sp3d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33201" tIns="36195" rIns="36195" bIns="36195" numCol="1" spcCol="1270" anchor="ctr" anchorCtr="0">
                    <a:noAutofit/>
                  </a:bodyPr>
                  <a:lstStyle/>
                  <a:p>
                    <a:pPr algn="ctr" defTabSz="633413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da-DK" sz="1425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Elipse 43">
                    <a:extLst>
                      <a:ext uri="{FF2B5EF4-FFF2-40B4-BE49-F238E27FC236}">
                        <a16:creationId xmlns="" xmlns:a16="http://schemas.microsoft.com/office/drawing/2014/main" id="{687DEA2E-9A67-4A68-8F0A-D8272BA6606B}"/>
                      </a:ext>
                    </a:extLst>
                  </p:cNvPr>
                  <p:cNvSpPr/>
                  <p:nvPr/>
                </p:nvSpPr>
                <p:spPr>
                  <a:xfrm>
                    <a:off x="2152726" y="2296104"/>
                    <a:ext cx="749563" cy="755069"/>
                  </a:xfrm>
                  <a:prstGeom prst="ellipse">
                    <a:avLst/>
                  </a:prstGeom>
                  <a:solidFill>
                    <a:srgbClr val="7F7F7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6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6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pic>
              <p:nvPicPr>
                <p:cNvPr id="41" name="Gráfico 229" descr="Documento">
                  <a:extLst>
                    <a:ext uri="{FF2B5EF4-FFF2-40B4-BE49-F238E27FC236}">
                      <a16:creationId xmlns="" xmlns:a16="http://schemas.microsoft.com/office/drawing/2014/main" id="{5F9359D8-5A70-464A-9E4A-188A5A04CB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215344" y="2387491"/>
                  <a:ext cx="612181" cy="612181"/>
                </a:xfrm>
                <a:prstGeom prst="rect">
                  <a:avLst/>
                </a:prstGeom>
              </p:spPr>
            </p:pic>
          </p:grpSp>
          <p:sp>
            <p:nvSpPr>
              <p:cNvPr id="38" name="Retângulo 37"/>
              <p:cNvSpPr/>
              <p:nvPr/>
            </p:nvSpPr>
            <p:spPr>
              <a:xfrm>
                <a:off x="1464206" y="4098442"/>
                <a:ext cx="3608748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5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Políticas e Procedimentos</a:t>
                </a:r>
              </a:p>
            </p:txBody>
          </p:sp>
        </p:grpSp>
        <p:sp>
          <p:nvSpPr>
            <p:cNvPr id="72" name="Forma Livre: Forma 25">
              <a:extLst>
                <a:ext uri="{FF2B5EF4-FFF2-40B4-BE49-F238E27FC236}">
                  <a16:creationId xmlns="" xmlns:a16="http://schemas.microsoft.com/office/drawing/2014/main" id="{636D1F63-1888-47E2-A618-62451F0C081C}"/>
                </a:ext>
              </a:extLst>
            </p:cNvPr>
            <p:cNvSpPr/>
            <p:nvPr/>
          </p:nvSpPr>
          <p:spPr>
            <a:xfrm>
              <a:off x="155575" y="4497047"/>
              <a:ext cx="3289126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algn="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Política de Consequências</a:t>
              </a:r>
              <a:endParaRPr lang="pt-BR" sz="1350" b="1" dirty="0"/>
            </a:p>
          </p:txBody>
        </p:sp>
        <p:sp>
          <p:nvSpPr>
            <p:cNvPr id="73" name="Forma Livre: Forma 25">
              <a:extLst>
                <a:ext uri="{FF2B5EF4-FFF2-40B4-BE49-F238E27FC236}">
                  <a16:creationId xmlns="" xmlns:a16="http://schemas.microsoft.com/office/drawing/2014/main" id="{636D1F63-1888-47E2-A618-62451F0C081C}"/>
                </a:ext>
              </a:extLst>
            </p:cNvPr>
            <p:cNvSpPr/>
            <p:nvPr/>
          </p:nvSpPr>
          <p:spPr>
            <a:xfrm>
              <a:off x="155575" y="4899940"/>
              <a:ext cx="3289126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algn="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Política de Conflito de Interesses</a:t>
              </a:r>
              <a:endParaRPr lang="pt-BR" sz="1350" dirty="0"/>
            </a:p>
          </p:txBody>
        </p:sp>
        <p:sp>
          <p:nvSpPr>
            <p:cNvPr id="74" name="Forma Livre: Forma 25">
              <a:extLst>
                <a:ext uri="{FF2B5EF4-FFF2-40B4-BE49-F238E27FC236}">
                  <a16:creationId xmlns="" xmlns:a16="http://schemas.microsoft.com/office/drawing/2014/main" id="{636D1F63-1888-47E2-A618-62451F0C081C}"/>
                </a:ext>
              </a:extLst>
            </p:cNvPr>
            <p:cNvSpPr/>
            <p:nvPr/>
          </p:nvSpPr>
          <p:spPr>
            <a:xfrm>
              <a:off x="155575" y="5307569"/>
              <a:ext cx="3289126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algn="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Política de Partes Relacionadas</a:t>
              </a:r>
              <a:endParaRPr lang="pt-BR" sz="1350" dirty="0"/>
            </a:p>
          </p:txBody>
        </p:sp>
        <p:cxnSp>
          <p:nvCxnSpPr>
            <p:cNvPr id="76" name="Conector angulado 75"/>
            <p:cNvCxnSpPr>
              <a:stCxn id="44" idx="0"/>
            </p:cNvCxnSpPr>
            <p:nvPr/>
          </p:nvCxnSpPr>
          <p:spPr>
            <a:xfrm rot="5400000">
              <a:off x="3254982" y="4544265"/>
              <a:ext cx="796376" cy="374781"/>
            </a:xfrm>
            <a:prstGeom prst="bentConnector3">
              <a:avLst>
                <a:gd name="adj1" fmla="val 99399"/>
              </a:avLst>
            </a:prstGeom>
            <a:ln>
              <a:solidFill>
                <a:srgbClr val="7F7F7F">
                  <a:alpha val="61176"/>
                </a:srgb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3" name="Grupo 102"/>
          <p:cNvGrpSpPr/>
          <p:nvPr/>
        </p:nvGrpSpPr>
        <p:grpSpPr>
          <a:xfrm>
            <a:off x="55824" y="2612432"/>
            <a:ext cx="3854650" cy="1563573"/>
            <a:chOff x="7233312" y="1216367"/>
            <a:chExt cx="5139533" cy="2084764"/>
          </a:xfrm>
        </p:grpSpPr>
        <p:cxnSp>
          <p:nvCxnSpPr>
            <p:cNvPr id="85" name="Conector angulado 84"/>
            <p:cNvCxnSpPr>
              <a:stCxn id="18" idx="4"/>
            </p:cNvCxnSpPr>
            <p:nvPr/>
          </p:nvCxnSpPr>
          <p:spPr>
            <a:xfrm rot="16200000" flipH="1">
              <a:off x="7578172" y="2001357"/>
              <a:ext cx="278157" cy="218313"/>
            </a:xfrm>
            <a:prstGeom prst="bentConnector3">
              <a:avLst>
                <a:gd name="adj1" fmla="val 103515"/>
              </a:avLst>
            </a:prstGeom>
            <a:ln>
              <a:solidFill>
                <a:srgbClr val="7F7F7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Conector angulado 94"/>
            <p:cNvCxnSpPr>
              <a:stCxn id="18" idx="4"/>
            </p:cNvCxnSpPr>
            <p:nvPr/>
          </p:nvCxnSpPr>
          <p:spPr>
            <a:xfrm rot="16200000" flipH="1">
              <a:off x="7367863" y="2211667"/>
              <a:ext cx="698774" cy="218312"/>
            </a:xfrm>
            <a:prstGeom prst="bentConnector3">
              <a:avLst>
                <a:gd name="adj1" fmla="val 100213"/>
              </a:avLst>
            </a:prstGeom>
            <a:ln>
              <a:solidFill>
                <a:srgbClr val="7F7F7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Conector angulado 98"/>
            <p:cNvCxnSpPr>
              <a:stCxn id="18" idx="4"/>
            </p:cNvCxnSpPr>
            <p:nvPr/>
          </p:nvCxnSpPr>
          <p:spPr>
            <a:xfrm rot="16200000" flipH="1">
              <a:off x="7151624" y="2427905"/>
              <a:ext cx="1119387" cy="206447"/>
            </a:xfrm>
            <a:prstGeom prst="bentConnector3">
              <a:avLst>
                <a:gd name="adj1" fmla="val 101292"/>
              </a:avLst>
            </a:prstGeom>
            <a:ln>
              <a:solidFill>
                <a:srgbClr val="7F7F7F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4" name="Agrupar 1028">
              <a:extLst>
                <a:ext uri="{FF2B5EF4-FFF2-40B4-BE49-F238E27FC236}">
                  <a16:creationId xmlns="" xmlns:a16="http://schemas.microsoft.com/office/drawing/2014/main" id="{340154AB-5EE6-4365-9EE2-542DF7F91204}"/>
                </a:ext>
              </a:extLst>
            </p:cNvPr>
            <p:cNvGrpSpPr/>
            <p:nvPr/>
          </p:nvGrpSpPr>
          <p:grpSpPr>
            <a:xfrm>
              <a:off x="7233312" y="1216367"/>
              <a:ext cx="4064517" cy="755069"/>
              <a:chOff x="2765776" y="3037659"/>
              <a:chExt cx="4064517" cy="755069"/>
            </a:xfrm>
          </p:grpSpPr>
          <p:grpSp>
            <p:nvGrpSpPr>
              <p:cNvPr id="15" name="Agrupar 246">
                <a:extLst>
                  <a:ext uri="{FF2B5EF4-FFF2-40B4-BE49-F238E27FC236}">
                    <a16:creationId xmlns="" xmlns:a16="http://schemas.microsoft.com/office/drawing/2014/main" id="{D0AD90DD-BEA6-4DF4-B272-33A9E4D1693A}"/>
                  </a:ext>
                </a:extLst>
              </p:cNvPr>
              <p:cNvGrpSpPr/>
              <p:nvPr/>
            </p:nvGrpSpPr>
            <p:grpSpPr>
              <a:xfrm>
                <a:off x="2765776" y="3037659"/>
                <a:ext cx="4064517" cy="755069"/>
                <a:chOff x="2765776" y="3037659"/>
                <a:chExt cx="4064517" cy="755069"/>
              </a:xfrm>
            </p:grpSpPr>
            <p:sp>
              <p:nvSpPr>
                <p:cNvPr id="17" name="Forma Livre: Forma 13">
                  <a:extLst>
                    <a:ext uri="{FF2B5EF4-FFF2-40B4-BE49-F238E27FC236}">
                      <a16:creationId xmlns="" xmlns:a16="http://schemas.microsoft.com/office/drawing/2014/main" id="{DC55E004-6AA9-4FFF-B6E4-027241F1ED68}"/>
                    </a:ext>
                  </a:extLst>
                </p:cNvPr>
                <p:cNvSpPr/>
                <p:nvPr/>
              </p:nvSpPr>
              <p:spPr>
                <a:xfrm>
                  <a:off x="3208175" y="3110215"/>
                  <a:ext cx="3622118" cy="604431"/>
                </a:xfrm>
                <a:custGeom>
                  <a:avLst/>
                  <a:gdLst>
                    <a:gd name="connsiteX0" fmla="*/ 0 w 4068330"/>
                    <a:gd name="connsiteY0" fmla="*/ 0 h 604430"/>
                    <a:gd name="connsiteX1" fmla="*/ 3766115 w 4068330"/>
                    <a:gd name="connsiteY1" fmla="*/ 0 h 604430"/>
                    <a:gd name="connsiteX2" fmla="*/ 4068330 w 4068330"/>
                    <a:gd name="connsiteY2" fmla="*/ 302215 h 604430"/>
                    <a:gd name="connsiteX3" fmla="*/ 3766115 w 4068330"/>
                    <a:gd name="connsiteY3" fmla="*/ 604430 h 604430"/>
                    <a:gd name="connsiteX4" fmla="*/ 0 w 4068330"/>
                    <a:gd name="connsiteY4" fmla="*/ 604430 h 604430"/>
                    <a:gd name="connsiteX5" fmla="*/ 0 w 4068330"/>
                    <a:gd name="connsiteY5" fmla="*/ 0 h 604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68330" h="604430">
                      <a:moveTo>
                        <a:pt x="4068330" y="604429"/>
                      </a:moveTo>
                      <a:lnTo>
                        <a:pt x="302215" y="604429"/>
                      </a:lnTo>
                      <a:lnTo>
                        <a:pt x="0" y="302215"/>
                      </a:lnTo>
                      <a:lnTo>
                        <a:pt x="302215" y="1"/>
                      </a:lnTo>
                      <a:lnTo>
                        <a:pt x="4068330" y="1"/>
                      </a:lnTo>
                      <a:lnTo>
                        <a:pt x="4068330" y="60442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prstClr val="white">
                        <a:hueOff val="0"/>
                        <a:satOff val="0"/>
                        <a:lumOff val="0"/>
                        <a:alphaOff val="0"/>
                        <a:tint val="50000"/>
                        <a:satMod val="300000"/>
                      </a:prstClr>
                    </a:gs>
                    <a:gs pos="35000">
                      <a:prstClr val="white">
                        <a:hueOff val="0"/>
                        <a:satOff val="0"/>
                        <a:lumOff val="0"/>
                        <a:alphaOff val="0"/>
                        <a:tint val="37000"/>
                        <a:satMod val="300000"/>
                      </a:prstClr>
                    </a:gs>
                    <a:gs pos="100000">
                      <a:prstClr val="white">
                        <a:hueOff val="0"/>
                        <a:satOff val="0"/>
                        <a:lumOff val="0"/>
                        <a:alphaOff val="0"/>
                        <a:tint val="15000"/>
                        <a:satMod val="350000"/>
                      </a:prstClr>
                    </a:gs>
                  </a:gsLst>
                  <a:lin ang="16200000" scaled="1"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33201" tIns="36196" rIns="36195" bIns="36195" numCol="1" spcCol="1270" anchor="ctr" anchorCtr="0">
                  <a:noAutofit/>
                </a:bodyPr>
                <a:lstStyle/>
                <a:p>
                  <a:pPr algn="ctr" defTabSz="63341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a-DK" sz="15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/>
                    </a:rPr>
                    <a:t> Comunicação e Treinamento</a:t>
                  </a:r>
                  <a:endParaRPr lang="pt-BR" sz="15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8" name="Elipse 17">
                  <a:extLst>
                    <a:ext uri="{FF2B5EF4-FFF2-40B4-BE49-F238E27FC236}">
                      <a16:creationId xmlns="" xmlns:a16="http://schemas.microsoft.com/office/drawing/2014/main" id="{A94CE0AD-42A5-49D9-9C09-EC68ACBA50EB}"/>
                    </a:ext>
                  </a:extLst>
                </p:cNvPr>
                <p:cNvSpPr/>
                <p:nvPr/>
              </p:nvSpPr>
              <p:spPr>
                <a:xfrm>
                  <a:off x="2765776" y="3037659"/>
                  <a:ext cx="749563" cy="75506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pic>
            <p:nvPicPr>
              <p:cNvPr id="16" name="Gráfico 32" descr="Sala de aula">
                <a:extLst>
                  <a:ext uri="{FF2B5EF4-FFF2-40B4-BE49-F238E27FC236}">
                    <a16:creationId xmlns="" xmlns:a16="http://schemas.microsoft.com/office/drawing/2014/main" id="{650118CF-CE79-418D-80A2-CF88E0DCA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02426" y="3057630"/>
                <a:ext cx="657016" cy="657016"/>
              </a:xfrm>
              <a:prstGeom prst="rect">
                <a:avLst/>
              </a:prstGeom>
            </p:spPr>
          </p:pic>
        </p:grpSp>
        <p:sp>
          <p:nvSpPr>
            <p:cNvPr id="87" name="Forma Livre: Forma 30">
              <a:extLst>
                <a:ext uri="{FF2B5EF4-FFF2-40B4-BE49-F238E27FC236}">
                  <a16:creationId xmlns="" xmlns:a16="http://schemas.microsoft.com/office/drawing/2014/main" id="{0BC5B09D-18EB-4E4C-B2B1-80F43668CFB9}"/>
                </a:ext>
              </a:extLst>
            </p:cNvPr>
            <p:cNvSpPr/>
            <p:nvPr/>
          </p:nvSpPr>
          <p:spPr>
            <a:xfrm>
              <a:off x="7814541" y="2880516"/>
              <a:ext cx="4365594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Clientes e Fornecedores</a:t>
              </a:r>
              <a:endParaRPr lang="pt-BR" sz="1350" dirty="0"/>
            </a:p>
          </p:txBody>
        </p:sp>
        <p:sp>
          <p:nvSpPr>
            <p:cNvPr id="88" name="Forma Livre: Forma 27">
              <a:extLst>
                <a:ext uri="{FF2B5EF4-FFF2-40B4-BE49-F238E27FC236}">
                  <a16:creationId xmlns="" xmlns:a16="http://schemas.microsoft.com/office/drawing/2014/main" id="{07C82AC4-928B-45F5-92F8-CEB71DB36844}"/>
                </a:ext>
              </a:extLst>
            </p:cNvPr>
            <p:cNvSpPr/>
            <p:nvPr/>
          </p:nvSpPr>
          <p:spPr>
            <a:xfrm>
              <a:off x="7814541" y="2459901"/>
              <a:ext cx="4558304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Administradores e Empregados</a:t>
              </a:r>
              <a:endParaRPr lang="pt-BR" sz="1350" b="1" dirty="0"/>
            </a:p>
          </p:txBody>
        </p:sp>
        <p:sp>
          <p:nvSpPr>
            <p:cNvPr id="89" name="Forma Livre: Forma 25">
              <a:extLst>
                <a:ext uri="{FF2B5EF4-FFF2-40B4-BE49-F238E27FC236}">
                  <a16:creationId xmlns="" xmlns:a16="http://schemas.microsoft.com/office/drawing/2014/main" id="{636D1F63-1888-47E2-A618-62451F0C081C}"/>
                </a:ext>
              </a:extLst>
            </p:cNvPr>
            <p:cNvSpPr/>
            <p:nvPr/>
          </p:nvSpPr>
          <p:spPr>
            <a:xfrm>
              <a:off x="7826406" y="2039284"/>
              <a:ext cx="4365593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Plano de Comunicação</a:t>
              </a:r>
              <a:endParaRPr lang="pt-BR" sz="1350" dirty="0"/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5833855" y="2612433"/>
            <a:ext cx="3207884" cy="1603957"/>
            <a:chOff x="7778472" y="3589574"/>
            <a:chExt cx="4277179" cy="2138609"/>
          </a:xfrm>
        </p:grpSpPr>
        <p:cxnSp>
          <p:nvCxnSpPr>
            <p:cNvPr id="107" name="Conector angulado 106"/>
            <p:cNvCxnSpPr/>
            <p:nvPr/>
          </p:nvCxnSpPr>
          <p:spPr>
            <a:xfrm rot="5400000">
              <a:off x="10920988" y="4765886"/>
              <a:ext cx="1184411" cy="374781"/>
            </a:xfrm>
            <a:prstGeom prst="bentConnector3">
              <a:avLst>
                <a:gd name="adj1" fmla="val 100272"/>
              </a:avLst>
            </a:prstGeom>
            <a:ln>
              <a:solidFill>
                <a:srgbClr val="EF7F0E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Conector angulado 107"/>
            <p:cNvCxnSpPr/>
            <p:nvPr/>
          </p:nvCxnSpPr>
          <p:spPr>
            <a:xfrm rot="5400000">
              <a:off x="11315712" y="4350086"/>
              <a:ext cx="373887" cy="395857"/>
            </a:xfrm>
            <a:prstGeom prst="bentConnector2">
              <a:avLst/>
            </a:prstGeom>
            <a:ln>
              <a:solidFill>
                <a:srgbClr val="EF7F0E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Conector angulado 108"/>
            <p:cNvCxnSpPr/>
            <p:nvPr/>
          </p:nvCxnSpPr>
          <p:spPr>
            <a:xfrm rot="5400000">
              <a:off x="11115005" y="4571869"/>
              <a:ext cx="796376" cy="374781"/>
            </a:xfrm>
            <a:prstGeom prst="bentConnector3">
              <a:avLst>
                <a:gd name="adj1" fmla="val 99399"/>
              </a:avLst>
            </a:prstGeom>
            <a:ln>
              <a:solidFill>
                <a:srgbClr val="EF7F0E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9" name="Grupo 28"/>
            <p:cNvGrpSpPr/>
            <p:nvPr/>
          </p:nvGrpSpPr>
          <p:grpSpPr>
            <a:xfrm>
              <a:off x="7778472" y="3589574"/>
              <a:ext cx="4277179" cy="790564"/>
              <a:chOff x="1589685" y="2648706"/>
              <a:chExt cx="4277179" cy="790564"/>
            </a:xfrm>
          </p:grpSpPr>
          <p:grpSp>
            <p:nvGrpSpPr>
              <p:cNvPr id="30" name="Agrupar 1031">
                <a:extLst>
                  <a:ext uri="{FF2B5EF4-FFF2-40B4-BE49-F238E27FC236}">
                    <a16:creationId xmlns="" xmlns:a16="http://schemas.microsoft.com/office/drawing/2014/main" id="{745D39A9-5641-4AF7-BEF4-F560424AF534}"/>
                  </a:ext>
                </a:extLst>
              </p:cNvPr>
              <p:cNvGrpSpPr/>
              <p:nvPr/>
            </p:nvGrpSpPr>
            <p:grpSpPr>
              <a:xfrm rot="10800000">
                <a:off x="1770448" y="2648706"/>
                <a:ext cx="4096416" cy="755069"/>
                <a:chOff x="1550193" y="1558168"/>
                <a:chExt cx="4096416" cy="755069"/>
              </a:xfrm>
            </p:grpSpPr>
            <p:grpSp>
              <p:nvGrpSpPr>
                <p:cNvPr id="32" name="Agrupar 242">
                  <a:extLst>
                    <a:ext uri="{FF2B5EF4-FFF2-40B4-BE49-F238E27FC236}">
                      <a16:creationId xmlns="" xmlns:a16="http://schemas.microsoft.com/office/drawing/2014/main" id="{68ADE02A-D1BA-4F6A-BD08-75AA4EEC86B9}"/>
                    </a:ext>
                  </a:extLst>
                </p:cNvPr>
                <p:cNvGrpSpPr/>
                <p:nvPr/>
              </p:nvGrpSpPr>
              <p:grpSpPr>
                <a:xfrm>
                  <a:off x="1550193" y="1558168"/>
                  <a:ext cx="4096416" cy="755069"/>
                  <a:chOff x="1550193" y="1558168"/>
                  <a:chExt cx="4096416" cy="755069"/>
                </a:xfrm>
              </p:grpSpPr>
              <p:sp>
                <p:nvSpPr>
                  <p:cNvPr id="34" name="Forma Livre: Forma 7">
                    <a:extLst>
                      <a:ext uri="{FF2B5EF4-FFF2-40B4-BE49-F238E27FC236}">
                        <a16:creationId xmlns="" xmlns:a16="http://schemas.microsoft.com/office/drawing/2014/main" id="{0CBC4381-A684-42DA-AC4C-30E6B2E4EE47}"/>
                      </a:ext>
                    </a:extLst>
                  </p:cNvPr>
                  <p:cNvSpPr/>
                  <p:nvPr/>
                </p:nvSpPr>
                <p:spPr>
                  <a:xfrm>
                    <a:off x="1999315" y="1624127"/>
                    <a:ext cx="3647294" cy="604432"/>
                  </a:xfrm>
                  <a:custGeom>
                    <a:avLst/>
                    <a:gdLst>
                      <a:gd name="connsiteX0" fmla="*/ 0 w 4068330"/>
                      <a:gd name="connsiteY0" fmla="*/ 0 h 604430"/>
                      <a:gd name="connsiteX1" fmla="*/ 3766115 w 4068330"/>
                      <a:gd name="connsiteY1" fmla="*/ 0 h 604430"/>
                      <a:gd name="connsiteX2" fmla="*/ 4068330 w 4068330"/>
                      <a:gd name="connsiteY2" fmla="*/ 302215 h 604430"/>
                      <a:gd name="connsiteX3" fmla="*/ 3766115 w 4068330"/>
                      <a:gd name="connsiteY3" fmla="*/ 604430 h 604430"/>
                      <a:gd name="connsiteX4" fmla="*/ 0 w 4068330"/>
                      <a:gd name="connsiteY4" fmla="*/ 604430 h 604430"/>
                      <a:gd name="connsiteX5" fmla="*/ 0 w 4068330"/>
                      <a:gd name="connsiteY5" fmla="*/ 0 h 604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68330" h="604430">
                        <a:moveTo>
                          <a:pt x="4068330" y="604429"/>
                        </a:moveTo>
                        <a:lnTo>
                          <a:pt x="302215" y="604429"/>
                        </a:lnTo>
                        <a:lnTo>
                          <a:pt x="0" y="302215"/>
                        </a:lnTo>
                        <a:lnTo>
                          <a:pt x="302215" y="1"/>
                        </a:lnTo>
                        <a:lnTo>
                          <a:pt x="4068330" y="1"/>
                        </a:lnTo>
                        <a:lnTo>
                          <a:pt x="4068330" y="60442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prstClr val="white">
                          <a:hueOff val="0"/>
                          <a:satOff val="0"/>
                          <a:lumOff val="0"/>
                          <a:alphaOff val="0"/>
                          <a:tint val="50000"/>
                          <a:satMod val="300000"/>
                        </a:prstClr>
                      </a:gs>
                      <a:gs pos="35000">
                        <a:prstClr val="white">
                          <a:hueOff val="0"/>
                          <a:satOff val="0"/>
                          <a:lumOff val="0"/>
                          <a:alphaOff val="0"/>
                          <a:tint val="37000"/>
                          <a:satMod val="300000"/>
                        </a:prstClr>
                      </a:gs>
                      <a:gs pos="100000">
                        <a:prstClr val="white">
                          <a:hueOff val="0"/>
                          <a:satOff val="0"/>
                          <a:lumOff val="0"/>
                          <a:alphaOff val="0"/>
                          <a:tint val="15000"/>
                          <a:satMod val="350000"/>
                        </a:prstClr>
                      </a:gs>
                    </a:gsLst>
                    <a:lin ang="16200000" scaled="1"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flat" dir="t"/>
                  </a:scene3d>
                  <a:sp3d prstMaterial="dkEdge">
                    <a:bevelT w="8200" h="38100"/>
                  </a:sp3d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33201" tIns="36196" rIns="36195" bIns="36196" numCol="1" spcCol="1270" anchor="ctr" anchorCtr="0">
                    <a:noAutofit/>
                  </a:bodyPr>
                  <a:lstStyle/>
                  <a:p>
                    <a:pPr algn="ctr" defTabSz="633413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pt-BR" sz="1425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Elipse 34">
                    <a:extLst>
                      <a:ext uri="{FF2B5EF4-FFF2-40B4-BE49-F238E27FC236}">
                        <a16:creationId xmlns="" xmlns:a16="http://schemas.microsoft.com/office/drawing/2014/main" id="{E68532E6-F0C1-4668-A2B2-41B03D7424FE}"/>
                      </a:ext>
                    </a:extLst>
                  </p:cNvPr>
                  <p:cNvSpPr/>
                  <p:nvPr/>
                </p:nvSpPr>
                <p:spPr>
                  <a:xfrm>
                    <a:off x="1550193" y="1558168"/>
                    <a:ext cx="749563" cy="755069"/>
                  </a:xfrm>
                  <a:prstGeom prst="ellipse">
                    <a:avLst/>
                  </a:prstGeom>
                  <a:solidFill>
                    <a:srgbClr val="EF7F0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6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6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pic>
              <p:nvPicPr>
                <p:cNvPr id="33" name="Gráfico 248" descr="Gráfico de barras">
                  <a:extLst>
                    <a:ext uri="{FF2B5EF4-FFF2-40B4-BE49-F238E27FC236}">
                      <a16:creationId xmlns="" xmlns:a16="http://schemas.microsoft.com/office/drawing/2014/main" id="{66BB9E69-6E51-445E-B799-722B825A0A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1603045" y="1636251"/>
                  <a:ext cx="635671" cy="635671"/>
                </a:xfrm>
                <a:prstGeom prst="rect">
                  <a:avLst/>
                </a:prstGeom>
              </p:spPr>
            </p:pic>
          </p:grpSp>
          <p:sp>
            <p:nvSpPr>
              <p:cNvPr id="31" name="Retângulo 30"/>
              <p:cNvSpPr/>
              <p:nvPr/>
            </p:nvSpPr>
            <p:spPr>
              <a:xfrm>
                <a:off x="1589685" y="2762162"/>
                <a:ext cx="3691399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a-DK" sz="15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Análise de Riscos e Controles Internos</a:t>
                </a:r>
                <a:endParaRPr lang="pt-BR" sz="1500" b="1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sp>
          <p:nvSpPr>
            <p:cNvPr id="104" name="Forma Livre: Forma 25">
              <a:extLst>
                <a:ext uri="{FF2B5EF4-FFF2-40B4-BE49-F238E27FC236}">
                  <a16:creationId xmlns="" xmlns:a16="http://schemas.microsoft.com/office/drawing/2014/main" id="{636D1F63-1888-47E2-A618-62451F0C081C}"/>
                </a:ext>
              </a:extLst>
            </p:cNvPr>
            <p:cNvSpPr/>
            <p:nvPr/>
          </p:nvSpPr>
          <p:spPr>
            <a:xfrm>
              <a:off x="7982874" y="4497046"/>
              <a:ext cx="3356089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algn="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Riscos de Fraude e Corrupção</a:t>
              </a:r>
              <a:endParaRPr lang="pt-BR" sz="1350" b="1" dirty="0"/>
            </a:p>
          </p:txBody>
        </p:sp>
        <p:sp>
          <p:nvSpPr>
            <p:cNvPr id="105" name="Forma Livre: Forma 25">
              <a:extLst>
                <a:ext uri="{FF2B5EF4-FFF2-40B4-BE49-F238E27FC236}">
                  <a16:creationId xmlns="" xmlns:a16="http://schemas.microsoft.com/office/drawing/2014/main" id="{636D1F63-1888-47E2-A618-62451F0C081C}"/>
                </a:ext>
              </a:extLst>
            </p:cNvPr>
            <p:cNvSpPr/>
            <p:nvPr/>
          </p:nvSpPr>
          <p:spPr>
            <a:xfrm>
              <a:off x="8744867" y="4899939"/>
              <a:ext cx="2594096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algn="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Riscos Estratégicos</a:t>
              </a:r>
              <a:endParaRPr lang="pt-BR" sz="1350" dirty="0"/>
            </a:p>
          </p:txBody>
        </p:sp>
        <p:sp>
          <p:nvSpPr>
            <p:cNvPr id="106" name="Forma Livre: Forma 25">
              <a:extLst>
                <a:ext uri="{FF2B5EF4-FFF2-40B4-BE49-F238E27FC236}">
                  <a16:creationId xmlns="" xmlns:a16="http://schemas.microsoft.com/office/drawing/2014/main" id="{636D1F63-1888-47E2-A618-62451F0C081C}"/>
                </a:ext>
              </a:extLst>
            </p:cNvPr>
            <p:cNvSpPr/>
            <p:nvPr/>
          </p:nvSpPr>
          <p:spPr>
            <a:xfrm>
              <a:off x="7982875" y="5307568"/>
              <a:ext cx="3356088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algn="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Ambiente de Controles Internos</a:t>
              </a:r>
              <a:endParaRPr lang="pt-BR" sz="1350" dirty="0"/>
            </a:p>
          </p:txBody>
        </p:sp>
      </p:grpSp>
      <p:grpSp>
        <p:nvGrpSpPr>
          <p:cNvPr id="90115" name="Grupo 90114"/>
          <p:cNvGrpSpPr/>
          <p:nvPr/>
        </p:nvGrpSpPr>
        <p:grpSpPr>
          <a:xfrm>
            <a:off x="3119139" y="3471471"/>
            <a:ext cx="2746013" cy="1516148"/>
            <a:chOff x="4025990" y="4516466"/>
            <a:chExt cx="3661351" cy="2021530"/>
          </a:xfrm>
        </p:grpSpPr>
        <p:grpSp>
          <p:nvGrpSpPr>
            <p:cNvPr id="19" name="Agrupar 1033">
              <a:extLst>
                <a:ext uri="{FF2B5EF4-FFF2-40B4-BE49-F238E27FC236}">
                  <a16:creationId xmlns="" xmlns:a16="http://schemas.microsoft.com/office/drawing/2014/main" id="{56582A79-97A6-4399-BEE8-47ED115B9EDC}"/>
                </a:ext>
              </a:extLst>
            </p:cNvPr>
            <p:cNvGrpSpPr/>
            <p:nvPr/>
          </p:nvGrpSpPr>
          <p:grpSpPr>
            <a:xfrm>
              <a:off x="4025990" y="5782927"/>
              <a:ext cx="3661350" cy="755069"/>
              <a:chOff x="3352663" y="3775470"/>
              <a:chExt cx="3661350" cy="755069"/>
            </a:xfrm>
          </p:grpSpPr>
          <p:grpSp>
            <p:nvGrpSpPr>
              <p:cNvPr id="20" name="Agrupar 245">
                <a:extLst>
                  <a:ext uri="{FF2B5EF4-FFF2-40B4-BE49-F238E27FC236}">
                    <a16:creationId xmlns="" xmlns:a16="http://schemas.microsoft.com/office/drawing/2014/main" id="{5D68F816-28B6-41AB-9EB8-CE137ABDBAA1}"/>
                  </a:ext>
                </a:extLst>
              </p:cNvPr>
              <p:cNvGrpSpPr/>
              <p:nvPr/>
            </p:nvGrpSpPr>
            <p:grpSpPr>
              <a:xfrm>
                <a:off x="3352663" y="3775470"/>
                <a:ext cx="3661350" cy="755069"/>
                <a:chOff x="3352663" y="3775470"/>
                <a:chExt cx="3661350" cy="755069"/>
              </a:xfrm>
            </p:grpSpPr>
            <p:sp>
              <p:nvSpPr>
                <p:cNvPr id="22" name="Forma Livre: Forma 18">
                  <a:extLst>
                    <a:ext uri="{FF2B5EF4-FFF2-40B4-BE49-F238E27FC236}">
                      <a16:creationId xmlns="" xmlns:a16="http://schemas.microsoft.com/office/drawing/2014/main" id="{80048387-DBC1-4906-9865-50AAD67DB1CC}"/>
                    </a:ext>
                  </a:extLst>
                </p:cNvPr>
                <p:cNvSpPr/>
                <p:nvPr/>
              </p:nvSpPr>
              <p:spPr>
                <a:xfrm>
                  <a:off x="3812605" y="3853259"/>
                  <a:ext cx="3201408" cy="604431"/>
                </a:xfrm>
                <a:custGeom>
                  <a:avLst/>
                  <a:gdLst>
                    <a:gd name="connsiteX0" fmla="*/ 0 w 4068330"/>
                    <a:gd name="connsiteY0" fmla="*/ 0 h 604430"/>
                    <a:gd name="connsiteX1" fmla="*/ 3766115 w 4068330"/>
                    <a:gd name="connsiteY1" fmla="*/ 0 h 604430"/>
                    <a:gd name="connsiteX2" fmla="*/ 4068330 w 4068330"/>
                    <a:gd name="connsiteY2" fmla="*/ 302215 h 604430"/>
                    <a:gd name="connsiteX3" fmla="*/ 3766115 w 4068330"/>
                    <a:gd name="connsiteY3" fmla="*/ 604430 h 604430"/>
                    <a:gd name="connsiteX4" fmla="*/ 0 w 4068330"/>
                    <a:gd name="connsiteY4" fmla="*/ 604430 h 604430"/>
                    <a:gd name="connsiteX5" fmla="*/ 0 w 4068330"/>
                    <a:gd name="connsiteY5" fmla="*/ 0 h 604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68330" h="604430">
                      <a:moveTo>
                        <a:pt x="4068330" y="604429"/>
                      </a:moveTo>
                      <a:lnTo>
                        <a:pt x="302215" y="604429"/>
                      </a:lnTo>
                      <a:lnTo>
                        <a:pt x="0" y="302215"/>
                      </a:lnTo>
                      <a:lnTo>
                        <a:pt x="302215" y="1"/>
                      </a:lnTo>
                      <a:lnTo>
                        <a:pt x="4068330" y="1"/>
                      </a:lnTo>
                      <a:lnTo>
                        <a:pt x="4068330" y="60442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prstClr val="white">
                        <a:hueOff val="0"/>
                        <a:satOff val="0"/>
                        <a:lumOff val="0"/>
                        <a:alphaOff val="0"/>
                        <a:tint val="50000"/>
                        <a:satMod val="300000"/>
                      </a:prstClr>
                    </a:gs>
                    <a:gs pos="35000">
                      <a:prstClr val="white">
                        <a:hueOff val="0"/>
                        <a:satOff val="0"/>
                        <a:lumOff val="0"/>
                        <a:alphaOff val="0"/>
                        <a:tint val="37000"/>
                        <a:satMod val="300000"/>
                      </a:prstClr>
                    </a:gs>
                    <a:gs pos="100000">
                      <a:prstClr val="white">
                        <a:hueOff val="0"/>
                        <a:satOff val="0"/>
                        <a:lumOff val="0"/>
                        <a:alphaOff val="0"/>
                        <a:tint val="15000"/>
                        <a:satMod val="350000"/>
                      </a:prstClr>
                    </a:gs>
                  </a:gsLst>
                  <a:lin ang="16200000" scaled="1"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33201" tIns="36196" rIns="36195" bIns="36195" numCol="1" spcCol="1270" anchor="ctr" anchorCtr="0">
                  <a:noAutofit/>
                </a:bodyPr>
                <a:lstStyle/>
                <a:p>
                  <a:pPr algn="ctr" defTabSz="63341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a-DK" sz="15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/>
                    </a:rPr>
                    <a:t> Monitoramento do Programa</a:t>
                  </a:r>
                  <a:endParaRPr lang="pt-BR" sz="15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" name="Elipse 22">
                  <a:extLst>
                    <a:ext uri="{FF2B5EF4-FFF2-40B4-BE49-F238E27FC236}">
                      <a16:creationId xmlns="" xmlns:a16="http://schemas.microsoft.com/office/drawing/2014/main" id="{8763AA67-9BAF-4781-8A04-7DF64DC01677}"/>
                    </a:ext>
                  </a:extLst>
                </p:cNvPr>
                <p:cNvSpPr/>
                <p:nvPr/>
              </p:nvSpPr>
              <p:spPr>
                <a:xfrm>
                  <a:off x="3352663" y="3775470"/>
                  <a:ext cx="749563" cy="755069"/>
                </a:xfrm>
                <a:prstGeom prst="ellipse">
                  <a:avLst/>
                </a:prstGeom>
                <a:solidFill>
                  <a:srgbClr val="51515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pic>
            <p:nvPicPr>
              <p:cNvPr id="21" name="Gráfico 1023" descr="Lupa">
                <a:extLst>
                  <a:ext uri="{FF2B5EF4-FFF2-40B4-BE49-F238E27FC236}">
                    <a16:creationId xmlns="" xmlns:a16="http://schemas.microsoft.com/office/drawing/2014/main" id="{B5B43BE1-CD35-4FA0-8F5E-BBF0849D2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424617" y="3831982"/>
                <a:ext cx="571734" cy="618407"/>
              </a:xfrm>
              <a:prstGeom prst="rect">
                <a:avLst/>
              </a:prstGeom>
            </p:spPr>
          </p:pic>
        </p:grpSp>
        <p:cxnSp>
          <p:nvCxnSpPr>
            <p:cNvPr id="112" name="Conector angulado 111"/>
            <p:cNvCxnSpPr>
              <a:endCxn id="23" idx="0"/>
            </p:cNvCxnSpPr>
            <p:nvPr/>
          </p:nvCxnSpPr>
          <p:spPr>
            <a:xfrm rot="5400000">
              <a:off x="4066019" y="5061528"/>
              <a:ext cx="1056152" cy="386646"/>
            </a:xfrm>
            <a:prstGeom prst="bentConnector3">
              <a:avLst>
                <a:gd name="adj1" fmla="val -336"/>
              </a:avLst>
            </a:prstGeom>
            <a:ln>
              <a:solidFill>
                <a:srgbClr val="515152">
                  <a:alpha val="67843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Conector angulado 112"/>
            <p:cNvCxnSpPr>
              <a:endCxn id="23" idx="0"/>
            </p:cNvCxnSpPr>
            <p:nvPr/>
          </p:nvCxnSpPr>
          <p:spPr>
            <a:xfrm rot="5400000">
              <a:off x="4270395" y="5277768"/>
              <a:ext cx="635537" cy="374781"/>
            </a:xfrm>
            <a:prstGeom prst="bentConnector3">
              <a:avLst>
                <a:gd name="adj1" fmla="val 3156"/>
              </a:avLst>
            </a:prstGeom>
            <a:ln>
              <a:solidFill>
                <a:srgbClr val="515152">
                  <a:alpha val="67843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Conector angulado 113"/>
            <p:cNvCxnSpPr>
              <a:stCxn id="23" idx="0"/>
            </p:cNvCxnSpPr>
            <p:nvPr/>
          </p:nvCxnSpPr>
          <p:spPr>
            <a:xfrm rot="5400000" flipH="1" flipV="1">
              <a:off x="4486634" y="5482143"/>
              <a:ext cx="214922" cy="386646"/>
            </a:xfrm>
            <a:prstGeom prst="bentConnector2">
              <a:avLst/>
            </a:prstGeom>
            <a:ln>
              <a:solidFill>
                <a:srgbClr val="515152">
                  <a:alpha val="67843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3" name="Forma Livre: Forma 30">
              <a:extLst>
                <a:ext uri="{FF2B5EF4-FFF2-40B4-BE49-F238E27FC236}">
                  <a16:creationId xmlns="" xmlns:a16="http://schemas.microsoft.com/office/drawing/2014/main" id="{0BC5B09D-18EB-4E4C-B2B1-80F43668CFB9}"/>
                </a:ext>
              </a:extLst>
            </p:cNvPr>
            <p:cNvSpPr/>
            <p:nvPr/>
          </p:nvSpPr>
          <p:spPr>
            <a:xfrm>
              <a:off x="4775553" y="5357698"/>
              <a:ext cx="2911787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Auditoria Interna</a:t>
              </a:r>
              <a:endParaRPr lang="pt-BR" sz="1350" dirty="0"/>
            </a:p>
          </p:txBody>
        </p:sp>
        <p:sp>
          <p:nvSpPr>
            <p:cNvPr id="124" name="Forma Livre: Forma 27">
              <a:extLst>
                <a:ext uri="{FF2B5EF4-FFF2-40B4-BE49-F238E27FC236}">
                  <a16:creationId xmlns="" xmlns:a16="http://schemas.microsoft.com/office/drawing/2014/main" id="{07C82AC4-928B-45F5-92F8-CEB71DB36844}"/>
                </a:ext>
              </a:extLst>
            </p:cNvPr>
            <p:cNvSpPr/>
            <p:nvPr/>
          </p:nvSpPr>
          <p:spPr>
            <a:xfrm>
              <a:off x="4787418" y="4937083"/>
              <a:ext cx="2645973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Medidas Disciplinares</a:t>
              </a:r>
              <a:endParaRPr lang="pt-BR" sz="1350" b="1" dirty="0"/>
            </a:p>
          </p:txBody>
        </p:sp>
        <p:sp>
          <p:nvSpPr>
            <p:cNvPr id="125" name="Forma Livre: Forma 25">
              <a:extLst>
                <a:ext uri="{FF2B5EF4-FFF2-40B4-BE49-F238E27FC236}">
                  <a16:creationId xmlns="" xmlns:a16="http://schemas.microsoft.com/office/drawing/2014/main" id="{636D1F63-1888-47E2-A618-62451F0C081C}"/>
                </a:ext>
              </a:extLst>
            </p:cNvPr>
            <p:cNvSpPr/>
            <p:nvPr/>
          </p:nvSpPr>
          <p:spPr>
            <a:xfrm>
              <a:off x="4787419" y="4516466"/>
              <a:ext cx="2899922" cy="420615"/>
            </a:xfrm>
            <a:custGeom>
              <a:avLst/>
              <a:gdLst>
                <a:gd name="connsiteX0" fmla="*/ 0 w 6387469"/>
                <a:gd name="connsiteY0" fmla="*/ 0 h 591966"/>
                <a:gd name="connsiteX1" fmla="*/ 6387469 w 6387469"/>
                <a:gd name="connsiteY1" fmla="*/ 0 h 591966"/>
                <a:gd name="connsiteX2" fmla="*/ 6387469 w 6387469"/>
                <a:gd name="connsiteY2" fmla="*/ 591966 h 591966"/>
                <a:gd name="connsiteX3" fmla="*/ 0 w 6387469"/>
                <a:gd name="connsiteY3" fmla="*/ 591966 h 591966"/>
                <a:gd name="connsiteX4" fmla="*/ 0 w 6387469"/>
                <a:gd name="connsiteY4" fmla="*/ 0 h 59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7469" h="591966">
                  <a:moveTo>
                    <a:pt x="0" y="0"/>
                  </a:moveTo>
                  <a:lnTo>
                    <a:pt x="6387469" y="0"/>
                  </a:lnTo>
                  <a:lnTo>
                    <a:pt x="6387469" y="591966"/>
                  </a:lnTo>
                  <a:lnTo>
                    <a:pt x="0" y="591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723" tIns="65723" rIns="65723" bIns="65723" numCol="1" spcCol="1270" anchor="t" anchorCtr="0">
              <a:noAutofit/>
            </a:bodyPr>
            <a:lstStyle/>
            <a:p>
              <a:pPr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Apuração de Denúncias</a:t>
              </a:r>
              <a:endParaRPr lang="pt-BR" sz="1350" b="1" dirty="0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A4C1F9B-1C91-41F7-A639-221DF6853633}"/>
              </a:ext>
            </a:extLst>
          </p:cNvPr>
          <p:cNvSpPr txBox="1"/>
          <p:nvPr/>
        </p:nvSpPr>
        <p:spPr>
          <a:xfrm>
            <a:off x="3992725" y="2522672"/>
            <a:ext cx="1120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bg1">
                    <a:lumMod val="65000"/>
                  </a:schemeClr>
                </a:solidFill>
              </a:rPr>
              <a:t>SISTEMA DE COMPLIANCE</a:t>
            </a:r>
          </a:p>
        </p:txBody>
      </p:sp>
      <p:sp>
        <p:nvSpPr>
          <p:cNvPr id="75" name="Espaço Reservado para Número de Slide 1">
            <a:extLst>
              <a:ext uri="{FF2B5EF4-FFF2-40B4-BE49-F238E27FC236}">
                <a16:creationId xmlns="" xmlns:a16="http://schemas.microsoft.com/office/drawing/2014/main" id="{4A770851-4ADD-48D9-AAF4-6BFA742449F9}"/>
              </a:ext>
            </a:extLst>
          </p:cNvPr>
          <p:cNvSpPr txBox="1">
            <a:spLocks/>
          </p:cNvSpPr>
          <p:nvPr/>
        </p:nvSpPr>
        <p:spPr>
          <a:xfrm>
            <a:off x="6948264" y="48046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6FB0C-424D-419D-87AB-3254FE175DC6}" type="slidenum">
              <a:rPr lang="pt-BR" b="1" smtClean="0">
                <a:solidFill>
                  <a:schemeClr val="bg1"/>
                </a:solidFill>
              </a:rPr>
              <a:pPr/>
              <a:t>13</a:t>
            </a:fld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298CFCDA-FED3-4A50-8A26-019D2B06F0CE}"/>
              </a:ext>
            </a:extLst>
          </p:cNvPr>
          <p:cNvSpPr txBox="1">
            <a:spLocks/>
          </p:cNvSpPr>
          <p:nvPr/>
        </p:nvSpPr>
        <p:spPr>
          <a:xfrm>
            <a:off x="1135979" y="201527"/>
            <a:ext cx="6172200" cy="25953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pt-BR"/>
            </a:defPPr>
            <a:lvl1pPr defTabSz="1219170">
              <a:spcBef>
                <a:spcPct val="0"/>
              </a:spcBef>
              <a:buNone/>
              <a:defRPr sz="3200" b="1" cap="all">
                <a:solidFill>
                  <a:srgbClr val="E668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dirty="0"/>
              <a:t>PROGRAMA DE INTEGRIDADE - COPEL</a:t>
            </a:r>
          </a:p>
        </p:txBody>
      </p:sp>
      <p:sp>
        <p:nvSpPr>
          <p:cNvPr id="10" name="AutoShape 4" descr="Campanha grátis ícone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910149-9809-48CA-AA52-A0C1973B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59044"/>
            <a:ext cx="8460432" cy="4282929"/>
          </a:xfrm>
          <a:prstGeom prst="rect">
            <a:avLst/>
          </a:prstGeom>
        </p:spPr>
      </p:pic>
      <p:sp>
        <p:nvSpPr>
          <p:cNvPr id="126" name="Espaço Reservado para Número de Slide 1">
            <a:extLst>
              <a:ext uri="{FF2B5EF4-FFF2-40B4-BE49-F238E27FC236}">
                <a16:creationId xmlns="" xmlns:a16="http://schemas.microsoft.com/office/drawing/2014/main" id="{4F0DC87F-7919-4B7E-AF94-0DF0BEE13848}"/>
              </a:ext>
            </a:extLst>
          </p:cNvPr>
          <p:cNvSpPr txBox="1">
            <a:spLocks/>
          </p:cNvSpPr>
          <p:nvPr/>
        </p:nvSpPr>
        <p:spPr>
          <a:xfrm>
            <a:off x="6948264" y="48046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6FB0C-424D-419D-87AB-3254FE175DC6}" type="slidenum">
              <a:rPr lang="pt-BR" b="1" smtClean="0">
                <a:solidFill>
                  <a:schemeClr val="bg1"/>
                </a:solidFill>
              </a:rPr>
              <a:pPr/>
              <a:t>14</a:t>
            </a:fld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Utilidades\Logomarcas\02-Copel-Subsidiarias\Holding\Com Logo Estado\png\logo-estado-colorida-hor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50" y="3966998"/>
            <a:ext cx="2637195" cy="5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ítulo 1"/>
          <p:cNvSpPr txBox="1">
            <a:spLocks/>
          </p:cNvSpPr>
          <p:nvPr/>
        </p:nvSpPr>
        <p:spPr>
          <a:xfrm>
            <a:off x="1096101" y="1059582"/>
            <a:ext cx="6932283" cy="1357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600" b="1" dirty="0">
                <a:solidFill>
                  <a:srgbClr val="E66800"/>
                </a:solidFill>
              </a:rPr>
              <a:t>Felipe Borba da Silva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felipe.borba@copel.com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49262" y="2777281"/>
            <a:ext cx="6247657" cy="801613"/>
            <a:chOff x="1449262" y="3138289"/>
            <a:chExt cx="6247657" cy="801613"/>
          </a:xfrm>
        </p:grpSpPr>
        <p:grpSp>
          <p:nvGrpSpPr>
            <p:cNvPr id="2" name="Grupo 1"/>
            <p:cNvGrpSpPr/>
            <p:nvPr/>
          </p:nvGrpSpPr>
          <p:grpSpPr>
            <a:xfrm>
              <a:off x="1695655" y="3291830"/>
              <a:ext cx="5756665" cy="564409"/>
              <a:chOff x="1407623" y="2499742"/>
              <a:chExt cx="5756665" cy="564409"/>
            </a:xfrm>
          </p:grpSpPr>
          <p:pic>
            <p:nvPicPr>
              <p:cNvPr id="1027" name="Picture 3" descr="C:\Users\c047470\Downloads\glob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8248" y="2499744"/>
                <a:ext cx="307431" cy="307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:\Users\c047470\Downloads\social-media\1384004-social-media\png\013-twitter-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797" y="2499744"/>
                <a:ext cx="307431" cy="307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7" descr="C:\Users\c047470\Downloads\social-media\1384004-social-media\png\001-facebook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521" y="2499743"/>
                <a:ext cx="307431" cy="307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C:\Users\c047470\Downloads\social-media\1384004-social-media\png\008-youtub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882" y="2499742"/>
                <a:ext cx="307431" cy="307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9" descr="C:\Users\c047470\Downloads\social-media\1384004-social-media\png\010-linkedi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9847" y="2500414"/>
                <a:ext cx="307431" cy="307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Espaço Reservado para Conteúdo 2"/>
              <p:cNvSpPr txBox="1">
                <a:spLocks/>
              </p:cNvSpPr>
              <p:nvPr/>
            </p:nvSpPr>
            <p:spPr>
              <a:xfrm>
                <a:off x="2599222" y="2799948"/>
                <a:ext cx="1108682" cy="26420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/company/copel</a:t>
                </a:r>
              </a:p>
            </p:txBody>
          </p:sp>
          <p:sp>
            <p:nvSpPr>
              <p:cNvPr id="23" name="Espaço Reservado para Conteúdo 2"/>
              <p:cNvSpPr txBox="1">
                <a:spLocks/>
              </p:cNvSpPr>
              <p:nvPr/>
            </p:nvSpPr>
            <p:spPr>
              <a:xfrm>
                <a:off x="3635896" y="2793861"/>
                <a:ext cx="1108682" cy="26420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/copel</a:t>
                </a:r>
              </a:p>
            </p:txBody>
          </p:sp>
          <p:sp>
            <p:nvSpPr>
              <p:cNvPr id="24" name="Espaço Reservado para Conteúdo 2"/>
              <p:cNvSpPr txBox="1">
                <a:spLocks/>
              </p:cNvSpPr>
              <p:nvPr/>
            </p:nvSpPr>
            <p:spPr>
              <a:xfrm>
                <a:off x="4715823" y="2793861"/>
                <a:ext cx="1219550" cy="2642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/Copel Pura Energia</a:t>
                </a:r>
              </a:p>
            </p:txBody>
          </p:sp>
          <p:sp>
            <p:nvSpPr>
              <p:cNvPr id="25" name="Espaço Reservado para Conteúdo 2"/>
              <p:cNvSpPr txBox="1">
                <a:spLocks/>
              </p:cNvSpPr>
              <p:nvPr/>
            </p:nvSpPr>
            <p:spPr>
              <a:xfrm>
                <a:off x="5944738" y="2787774"/>
                <a:ext cx="1219550" cy="26420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@copelatendevoce</a:t>
                </a:r>
              </a:p>
            </p:txBody>
          </p:sp>
          <p:sp>
            <p:nvSpPr>
              <p:cNvPr id="26" name="Espaço Reservado para Conteúdo 2"/>
              <p:cNvSpPr txBox="1">
                <a:spLocks/>
              </p:cNvSpPr>
              <p:nvPr/>
            </p:nvSpPr>
            <p:spPr>
              <a:xfrm>
                <a:off x="1407623" y="2793861"/>
                <a:ext cx="1108682" cy="26420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www.copel.com</a:t>
                </a:r>
              </a:p>
            </p:txBody>
          </p:sp>
        </p:grpSp>
        <p:cxnSp>
          <p:nvCxnSpPr>
            <p:cNvPr id="4" name="Conector reto 3"/>
            <p:cNvCxnSpPr/>
            <p:nvPr/>
          </p:nvCxnSpPr>
          <p:spPr>
            <a:xfrm>
              <a:off x="1449262" y="3138289"/>
              <a:ext cx="624547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1451444" y="3939902"/>
              <a:ext cx="624547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972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327784"/>
            <a:ext cx="7772400" cy="1094358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err="1">
                <a:solidFill>
                  <a:srgbClr val="E66800"/>
                </a:solidFill>
              </a:rPr>
              <a:t>Tone</a:t>
            </a:r>
            <a:r>
              <a:rPr lang="pt-BR" dirty="0">
                <a:solidFill>
                  <a:srgbClr val="E66800"/>
                </a:solidFill>
              </a:rPr>
              <a:t> </a:t>
            </a:r>
            <a:r>
              <a:rPr lang="pt-BR" dirty="0" err="1">
                <a:solidFill>
                  <a:srgbClr val="E66800"/>
                </a:solidFill>
              </a:rPr>
              <a:t>at</a:t>
            </a:r>
            <a:r>
              <a:rPr lang="pt-BR" dirty="0">
                <a:solidFill>
                  <a:srgbClr val="E66800"/>
                </a:solidFill>
              </a:rPr>
              <a:t> </a:t>
            </a:r>
            <a:r>
              <a:rPr lang="pt-BR" dirty="0" err="1">
                <a:solidFill>
                  <a:srgbClr val="E66800"/>
                </a:solidFill>
              </a:rPr>
              <a:t>the</a:t>
            </a:r>
            <a:r>
              <a:rPr lang="pt-BR" dirty="0">
                <a:solidFill>
                  <a:srgbClr val="E66800"/>
                </a:solidFill>
              </a:rPr>
              <a:t> Top: </a:t>
            </a:r>
            <a:br>
              <a:rPr lang="pt-BR" dirty="0">
                <a:solidFill>
                  <a:srgbClr val="E66800"/>
                </a:solidFill>
              </a:rPr>
            </a:br>
            <a:r>
              <a:rPr lang="pt-BR" sz="3600" dirty="0">
                <a:solidFill>
                  <a:srgbClr val="E66800"/>
                </a:solidFill>
              </a:rPr>
              <a:t>Transformando o discurso em ações</a:t>
            </a:r>
            <a:endParaRPr lang="pt-BR" dirty="0">
              <a:solidFill>
                <a:srgbClr val="E668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5616" y="3440326"/>
            <a:ext cx="7772400" cy="1184200"/>
          </a:xfrm>
        </p:spPr>
        <p:txBody>
          <a:bodyPr anchor="t" anchorCtr="0">
            <a:normAutofit/>
          </a:bodyPr>
          <a:lstStyle/>
          <a:p>
            <a:pPr algn="r"/>
            <a:r>
              <a:rPr lang="pt-BR" sz="3200" b="1" dirty="0"/>
              <a:t>Felipe Borba da Silva</a:t>
            </a:r>
          </a:p>
          <a:p>
            <a:pPr algn="r"/>
            <a:r>
              <a:rPr lang="pt-BR" dirty="0"/>
              <a:t>Gerente de Compliance</a:t>
            </a:r>
          </a:p>
          <a:p>
            <a:pPr algn="r"/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70080A0-EBEE-473F-B95D-E15120C9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1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Projetos\CMK\2019\COMUNICACAO\identidade-institucional\img\apresentacao\mapa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1581"/>
            <a:ext cx="5763196" cy="46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588224" y="123478"/>
            <a:ext cx="23762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>
                <a:solidFill>
                  <a:srgbClr val="E66800"/>
                </a:solidFill>
              </a:rPr>
              <a:t>Copel no Brasil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07504" y="3651870"/>
            <a:ext cx="1476164" cy="1293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anos na B3</a:t>
            </a: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anos na carteira ISE B3 - Índice de Sustentabilidade Empresarial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511660" y="3651870"/>
            <a:ext cx="1476164" cy="1293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 anos na NYSE</a:t>
            </a:r>
            <a:b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200" dirty="0">
                <a:solidFill>
                  <a:srgbClr val="595959"/>
                </a:solidFill>
              </a:rPr>
              <a:t>Primeira do setor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elétrico brasileiro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951820" y="3654237"/>
            <a:ext cx="1620180" cy="1293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anos na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Latibex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(União Europeia)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5496" y="3075806"/>
            <a:ext cx="4320480" cy="397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 em 10 estados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5496" y="2067694"/>
            <a:ext cx="4320480" cy="101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Grupo Copel: </a:t>
            </a:r>
          </a:p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Geração, Transmissão, Distribuição, Comercialização e Telecomunicações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987824" y="3723878"/>
            <a:ext cx="0" cy="10801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547664" y="3723878"/>
            <a:ext cx="0" cy="10801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21BA213D-DE88-478B-A333-3206A0C08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8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ço Reservado para Número de Slide 4">
            <a:extLst>
              <a:ext uri="{FF2B5EF4-FFF2-40B4-BE49-F238E27FC236}">
                <a16:creationId xmlns="" xmlns:a16="http://schemas.microsoft.com/office/drawing/2014/main" id="{2A2E8C2E-E085-4B18-8A77-C97CA9A5EF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48356" y="4732220"/>
            <a:ext cx="2133600" cy="273844"/>
          </a:xfrm>
        </p:spPr>
        <p:txBody>
          <a:bodyPr/>
          <a:lstStyle/>
          <a:p>
            <a:fld id="{4826052E-9073-4C31-9A5C-C6CA3BF372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ector reto 3">
            <a:extLst>
              <a:ext uri="{FF2B5EF4-FFF2-40B4-BE49-F238E27FC236}">
                <a16:creationId xmlns="" xmlns:a16="http://schemas.microsoft.com/office/drawing/2014/main" id="{84421235-0FF9-4899-8728-8E7F237C6693}"/>
              </a:ext>
            </a:extLst>
          </p:cNvPr>
          <p:cNvSpPr/>
          <p:nvPr/>
        </p:nvSpPr>
        <p:spPr>
          <a:xfrm>
            <a:off x="1277634" y="1497724"/>
            <a:ext cx="5205" cy="2561833"/>
          </a:xfrm>
          <a:prstGeom prst="line">
            <a:avLst/>
          </a:prstGeom>
          <a:ln>
            <a:solidFill>
              <a:srgbClr val="D96E1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2608C1D8-C751-43EA-8723-97F277907C49}"/>
              </a:ext>
            </a:extLst>
          </p:cNvPr>
          <p:cNvSpPr/>
          <p:nvPr/>
        </p:nvSpPr>
        <p:spPr>
          <a:xfrm>
            <a:off x="1331640" y="1546823"/>
            <a:ext cx="1116221" cy="98515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orma Livre: Forma 5">
            <a:extLst>
              <a:ext uri="{FF2B5EF4-FFF2-40B4-BE49-F238E27FC236}">
                <a16:creationId xmlns="" xmlns:a16="http://schemas.microsoft.com/office/drawing/2014/main" id="{30881E30-A635-433D-AF16-ED1F23B4641F}"/>
              </a:ext>
            </a:extLst>
          </p:cNvPr>
          <p:cNvSpPr/>
          <p:nvPr/>
        </p:nvSpPr>
        <p:spPr>
          <a:xfrm>
            <a:off x="1349545" y="2695838"/>
            <a:ext cx="1143725" cy="1388080"/>
          </a:xfrm>
          <a:custGeom>
            <a:avLst/>
            <a:gdLst>
              <a:gd name="connsiteX0" fmla="*/ 0 w 1790551"/>
              <a:gd name="connsiteY0" fmla="*/ 0 h 1758966"/>
              <a:gd name="connsiteX1" fmla="*/ 1790551 w 1790551"/>
              <a:gd name="connsiteY1" fmla="*/ 0 h 1758966"/>
              <a:gd name="connsiteX2" fmla="*/ 1790551 w 1790551"/>
              <a:gd name="connsiteY2" fmla="*/ 1758966 h 1758966"/>
              <a:gd name="connsiteX3" fmla="*/ 0 w 1790551"/>
              <a:gd name="connsiteY3" fmla="*/ 1758966 h 1758966"/>
              <a:gd name="connsiteX4" fmla="*/ 0 w 1790551"/>
              <a:gd name="connsiteY4" fmla="*/ 0 h 175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551" h="1758966">
                <a:moveTo>
                  <a:pt x="0" y="0"/>
                </a:moveTo>
                <a:lnTo>
                  <a:pt x="1790551" y="0"/>
                </a:lnTo>
                <a:lnTo>
                  <a:pt x="1790551" y="1758966"/>
                </a:lnTo>
                <a:lnTo>
                  <a:pt x="0" y="1758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75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6.286</a:t>
            </a:r>
            <a:r>
              <a:rPr lang="pt-BR" sz="975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pt-BR" sz="975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MW de capacidade instalada em operação</a:t>
            </a:r>
            <a:endParaRPr lang="pt-BR" sz="9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45 usinas próprias e 11 participações</a:t>
            </a: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25 </a:t>
            </a:r>
            <a:r>
              <a:rPr lang="pt-BR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UHEs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, 29 Eólicas,</a:t>
            </a:r>
          </a:p>
          <a:p>
            <a:pPr marL="0" lvl="1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2 </a:t>
            </a:r>
            <a:r>
              <a:rPr lang="pt-BR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UTEs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Adição 108 MW até o final de 2019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rma Livre: Forma 6">
            <a:extLst>
              <a:ext uri="{FF2B5EF4-FFF2-40B4-BE49-F238E27FC236}">
                <a16:creationId xmlns="" xmlns:a16="http://schemas.microsoft.com/office/drawing/2014/main" id="{2231620B-3DBB-406D-BC90-A063CA2DA49E}"/>
              </a:ext>
            </a:extLst>
          </p:cNvPr>
          <p:cNvSpPr/>
          <p:nvPr/>
        </p:nvSpPr>
        <p:spPr>
          <a:xfrm>
            <a:off x="1277634" y="1209178"/>
            <a:ext cx="1187147" cy="283704"/>
          </a:xfrm>
          <a:custGeom>
            <a:avLst/>
            <a:gdLst>
              <a:gd name="connsiteX0" fmla="*/ 0 w 1891361"/>
              <a:gd name="connsiteY0" fmla="*/ 0 h 378272"/>
              <a:gd name="connsiteX1" fmla="*/ 1891361 w 1891361"/>
              <a:gd name="connsiteY1" fmla="*/ 0 h 378272"/>
              <a:gd name="connsiteX2" fmla="*/ 1891361 w 1891361"/>
              <a:gd name="connsiteY2" fmla="*/ 378272 h 378272"/>
              <a:gd name="connsiteX3" fmla="*/ 0 w 1891361"/>
              <a:gd name="connsiteY3" fmla="*/ 378272 h 378272"/>
              <a:gd name="connsiteX4" fmla="*/ 0 w 1891361"/>
              <a:gd name="connsiteY4" fmla="*/ 0 h 37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361" h="378272">
                <a:moveTo>
                  <a:pt x="0" y="0"/>
                </a:moveTo>
                <a:lnTo>
                  <a:pt x="1891361" y="0"/>
                </a:lnTo>
                <a:lnTo>
                  <a:pt x="1891361" y="378272"/>
                </a:lnTo>
                <a:lnTo>
                  <a:pt x="0" y="378272"/>
                </a:lnTo>
                <a:lnTo>
                  <a:pt x="0" y="0"/>
                </a:lnTo>
                <a:close/>
              </a:path>
            </a:pathLst>
          </a:custGeom>
          <a:solidFill>
            <a:srgbClr val="D96E11"/>
          </a:solidFill>
          <a:ln>
            <a:solidFill>
              <a:srgbClr val="D96E1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algn="ctr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50" dirty="0"/>
              <a:t>Geração	</a:t>
            </a:r>
          </a:p>
        </p:txBody>
      </p:sp>
      <p:sp>
        <p:nvSpPr>
          <p:cNvPr id="8" name="Conector reto 7">
            <a:extLst>
              <a:ext uri="{FF2B5EF4-FFF2-40B4-BE49-F238E27FC236}">
                <a16:creationId xmlns="" xmlns:a16="http://schemas.microsoft.com/office/drawing/2014/main" id="{5F15678A-9335-4D48-98F9-B2E494428D8F}"/>
              </a:ext>
            </a:extLst>
          </p:cNvPr>
          <p:cNvSpPr/>
          <p:nvPr/>
        </p:nvSpPr>
        <p:spPr>
          <a:xfrm>
            <a:off x="2681790" y="1492884"/>
            <a:ext cx="0" cy="2564615"/>
          </a:xfrm>
          <a:prstGeom prst="line">
            <a:avLst/>
          </a:prstGeom>
          <a:ln>
            <a:solidFill>
              <a:srgbClr val="D96E1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06755165-4D06-4059-B000-9DAF1B804254}"/>
              </a:ext>
            </a:extLst>
          </p:cNvPr>
          <p:cNvSpPr/>
          <p:nvPr/>
        </p:nvSpPr>
        <p:spPr>
          <a:xfrm>
            <a:off x="2735796" y="1547546"/>
            <a:ext cx="1114949" cy="98443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orma Livre: Forma 9">
            <a:extLst>
              <a:ext uri="{FF2B5EF4-FFF2-40B4-BE49-F238E27FC236}">
                <a16:creationId xmlns="" xmlns:a16="http://schemas.microsoft.com/office/drawing/2014/main" id="{C1C62731-57F3-4612-9644-501B45D886A4}"/>
              </a:ext>
            </a:extLst>
          </p:cNvPr>
          <p:cNvSpPr/>
          <p:nvPr/>
        </p:nvSpPr>
        <p:spPr>
          <a:xfrm>
            <a:off x="2735796" y="2695839"/>
            <a:ext cx="1188000" cy="1363718"/>
          </a:xfrm>
          <a:custGeom>
            <a:avLst/>
            <a:gdLst>
              <a:gd name="connsiteX0" fmla="*/ 0 w 1790551"/>
              <a:gd name="connsiteY0" fmla="*/ 0 h 1758966"/>
              <a:gd name="connsiteX1" fmla="*/ 1790551 w 1790551"/>
              <a:gd name="connsiteY1" fmla="*/ 0 h 1758966"/>
              <a:gd name="connsiteX2" fmla="*/ 1790551 w 1790551"/>
              <a:gd name="connsiteY2" fmla="*/ 1758966 h 1758966"/>
              <a:gd name="connsiteX3" fmla="*/ 0 w 1790551"/>
              <a:gd name="connsiteY3" fmla="*/ 1758966 h 1758966"/>
              <a:gd name="connsiteX4" fmla="*/ 0 w 1790551"/>
              <a:gd name="connsiteY4" fmla="*/ 0 h 175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551" h="1758966">
                <a:moveTo>
                  <a:pt x="0" y="0"/>
                </a:moveTo>
                <a:lnTo>
                  <a:pt x="1790551" y="0"/>
                </a:lnTo>
                <a:lnTo>
                  <a:pt x="1790551" y="1758966"/>
                </a:lnTo>
                <a:lnTo>
                  <a:pt x="0" y="1758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75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4.767 km de linhas e 45 Subestações em operação</a:t>
            </a:r>
            <a:endParaRPr lang="pt-BR" sz="9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Adição de 632 km de linhas de transmissão até 2021 </a:t>
            </a: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Antecipação na operação comercial de empreendimentos que compõe o Lote E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="" xmlns:a16="http://schemas.microsoft.com/office/drawing/2014/main" id="{3D258645-8F97-4463-B69E-CD6B769E3426}"/>
              </a:ext>
            </a:extLst>
          </p:cNvPr>
          <p:cNvSpPr/>
          <p:nvPr/>
        </p:nvSpPr>
        <p:spPr>
          <a:xfrm>
            <a:off x="2681790" y="1209178"/>
            <a:ext cx="1188000" cy="283704"/>
          </a:xfrm>
          <a:custGeom>
            <a:avLst/>
            <a:gdLst>
              <a:gd name="connsiteX0" fmla="*/ 0 w 1891361"/>
              <a:gd name="connsiteY0" fmla="*/ 0 h 378272"/>
              <a:gd name="connsiteX1" fmla="*/ 1891361 w 1891361"/>
              <a:gd name="connsiteY1" fmla="*/ 0 h 378272"/>
              <a:gd name="connsiteX2" fmla="*/ 1891361 w 1891361"/>
              <a:gd name="connsiteY2" fmla="*/ 378272 h 378272"/>
              <a:gd name="connsiteX3" fmla="*/ 0 w 1891361"/>
              <a:gd name="connsiteY3" fmla="*/ 378272 h 378272"/>
              <a:gd name="connsiteX4" fmla="*/ 0 w 1891361"/>
              <a:gd name="connsiteY4" fmla="*/ 0 h 37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361" h="378272">
                <a:moveTo>
                  <a:pt x="0" y="0"/>
                </a:moveTo>
                <a:lnTo>
                  <a:pt x="1891361" y="0"/>
                </a:lnTo>
                <a:lnTo>
                  <a:pt x="1891361" y="378272"/>
                </a:lnTo>
                <a:lnTo>
                  <a:pt x="0" y="378272"/>
                </a:lnTo>
                <a:lnTo>
                  <a:pt x="0" y="0"/>
                </a:lnTo>
                <a:close/>
              </a:path>
            </a:pathLst>
          </a:custGeom>
          <a:solidFill>
            <a:srgbClr val="D96E11"/>
          </a:solidFill>
          <a:ln>
            <a:solidFill>
              <a:srgbClr val="D96E1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algn="ctr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50" dirty="0"/>
              <a:t>Transmissão</a:t>
            </a:r>
          </a:p>
        </p:txBody>
      </p:sp>
      <p:sp>
        <p:nvSpPr>
          <p:cNvPr id="12" name="Conector reto 11">
            <a:extLst>
              <a:ext uri="{FF2B5EF4-FFF2-40B4-BE49-F238E27FC236}">
                <a16:creationId xmlns="" xmlns:a16="http://schemas.microsoft.com/office/drawing/2014/main" id="{75CE0CAE-894C-4535-8807-967E1CCBD2E8}"/>
              </a:ext>
            </a:extLst>
          </p:cNvPr>
          <p:cNvSpPr/>
          <p:nvPr/>
        </p:nvSpPr>
        <p:spPr>
          <a:xfrm>
            <a:off x="4031940" y="1496804"/>
            <a:ext cx="4680" cy="2562752"/>
          </a:xfrm>
          <a:prstGeom prst="line">
            <a:avLst/>
          </a:prstGeom>
          <a:ln>
            <a:solidFill>
              <a:srgbClr val="D96E1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89D46835-2E9C-4B69-B73F-8E4376439214}"/>
              </a:ext>
            </a:extLst>
          </p:cNvPr>
          <p:cNvSpPr/>
          <p:nvPr/>
        </p:nvSpPr>
        <p:spPr>
          <a:xfrm>
            <a:off x="4085946" y="1546821"/>
            <a:ext cx="1134923" cy="98516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orma Livre: Forma 13">
            <a:extLst>
              <a:ext uri="{FF2B5EF4-FFF2-40B4-BE49-F238E27FC236}">
                <a16:creationId xmlns="" xmlns:a16="http://schemas.microsoft.com/office/drawing/2014/main" id="{BBD6E6C9-4FF9-4791-A04B-F25BA6B3802B}"/>
              </a:ext>
            </a:extLst>
          </p:cNvPr>
          <p:cNvSpPr/>
          <p:nvPr/>
        </p:nvSpPr>
        <p:spPr>
          <a:xfrm>
            <a:off x="4139953" y="2695838"/>
            <a:ext cx="1113020" cy="1319225"/>
          </a:xfrm>
          <a:custGeom>
            <a:avLst/>
            <a:gdLst>
              <a:gd name="connsiteX0" fmla="*/ 0 w 1790551"/>
              <a:gd name="connsiteY0" fmla="*/ 0 h 1758966"/>
              <a:gd name="connsiteX1" fmla="*/ 1790551 w 1790551"/>
              <a:gd name="connsiteY1" fmla="*/ 0 h 1758966"/>
              <a:gd name="connsiteX2" fmla="*/ 1790551 w 1790551"/>
              <a:gd name="connsiteY2" fmla="*/ 1758966 h 1758966"/>
              <a:gd name="connsiteX3" fmla="*/ 0 w 1790551"/>
              <a:gd name="connsiteY3" fmla="*/ 1758966 h 1758966"/>
              <a:gd name="connsiteX4" fmla="*/ 0 w 1790551"/>
              <a:gd name="connsiteY4" fmla="*/ 0 h 175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551" h="1758966">
                <a:moveTo>
                  <a:pt x="0" y="0"/>
                </a:moveTo>
                <a:lnTo>
                  <a:pt x="1790551" y="0"/>
                </a:lnTo>
                <a:lnTo>
                  <a:pt x="1790551" y="1758966"/>
                </a:lnTo>
                <a:lnTo>
                  <a:pt x="0" y="1758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75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Mais de 4,6 milhões de unidades consumidoras</a:t>
            </a:r>
            <a:endParaRPr lang="pt-BR" sz="9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4ª maior Distribuidora em unidades consumidoras</a:t>
            </a: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4ª maior em consumo de energia elétrica (</a:t>
            </a:r>
            <a:r>
              <a:rPr lang="pt-BR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MWh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5" name="Forma Livre: Forma 14">
            <a:extLst>
              <a:ext uri="{FF2B5EF4-FFF2-40B4-BE49-F238E27FC236}">
                <a16:creationId xmlns="" xmlns:a16="http://schemas.microsoft.com/office/drawing/2014/main" id="{612CF463-665B-4B3A-8655-EB93C34F1146}"/>
              </a:ext>
            </a:extLst>
          </p:cNvPr>
          <p:cNvSpPr/>
          <p:nvPr/>
        </p:nvSpPr>
        <p:spPr>
          <a:xfrm>
            <a:off x="4031940" y="1209178"/>
            <a:ext cx="1188000" cy="283704"/>
          </a:xfrm>
          <a:custGeom>
            <a:avLst/>
            <a:gdLst>
              <a:gd name="connsiteX0" fmla="*/ 0 w 1891361"/>
              <a:gd name="connsiteY0" fmla="*/ 0 h 378272"/>
              <a:gd name="connsiteX1" fmla="*/ 1891361 w 1891361"/>
              <a:gd name="connsiteY1" fmla="*/ 0 h 378272"/>
              <a:gd name="connsiteX2" fmla="*/ 1891361 w 1891361"/>
              <a:gd name="connsiteY2" fmla="*/ 378272 h 378272"/>
              <a:gd name="connsiteX3" fmla="*/ 0 w 1891361"/>
              <a:gd name="connsiteY3" fmla="*/ 378272 h 378272"/>
              <a:gd name="connsiteX4" fmla="*/ 0 w 1891361"/>
              <a:gd name="connsiteY4" fmla="*/ 0 h 37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361" h="378272">
                <a:moveTo>
                  <a:pt x="0" y="0"/>
                </a:moveTo>
                <a:lnTo>
                  <a:pt x="1891361" y="0"/>
                </a:lnTo>
                <a:lnTo>
                  <a:pt x="1891361" y="378272"/>
                </a:lnTo>
                <a:lnTo>
                  <a:pt x="0" y="378272"/>
                </a:lnTo>
                <a:lnTo>
                  <a:pt x="0" y="0"/>
                </a:lnTo>
                <a:close/>
              </a:path>
            </a:pathLst>
          </a:custGeom>
          <a:solidFill>
            <a:srgbClr val="D96E11"/>
          </a:solidFill>
          <a:ln>
            <a:solidFill>
              <a:srgbClr val="D96E1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algn="ctr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50" dirty="0"/>
              <a:t>Distribuição</a:t>
            </a:r>
          </a:p>
        </p:txBody>
      </p:sp>
      <p:sp>
        <p:nvSpPr>
          <p:cNvPr id="16" name="Conector reto 15">
            <a:extLst>
              <a:ext uri="{FF2B5EF4-FFF2-40B4-BE49-F238E27FC236}">
                <a16:creationId xmlns="" xmlns:a16="http://schemas.microsoft.com/office/drawing/2014/main" id="{C6DD4AC6-10DD-4777-9ED6-8279FD9C0A89}"/>
              </a:ext>
            </a:extLst>
          </p:cNvPr>
          <p:cNvSpPr/>
          <p:nvPr/>
        </p:nvSpPr>
        <p:spPr>
          <a:xfrm>
            <a:off x="6735446" y="1492883"/>
            <a:ext cx="0" cy="2562139"/>
          </a:xfrm>
          <a:prstGeom prst="line">
            <a:avLst/>
          </a:prstGeom>
          <a:ln>
            <a:solidFill>
              <a:srgbClr val="D96E1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A6E00F1A-872C-442D-A905-5EAA5EB8FA21}"/>
              </a:ext>
            </a:extLst>
          </p:cNvPr>
          <p:cNvSpPr/>
          <p:nvPr/>
        </p:nvSpPr>
        <p:spPr>
          <a:xfrm>
            <a:off x="6783641" y="1546823"/>
            <a:ext cx="1136732" cy="98515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E739C5FC-2348-40B8-8555-AF08810BE63D}"/>
              </a:ext>
            </a:extLst>
          </p:cNvPr>
          <p:cNvSpPr/>
          <p:nvPr/>
        </p:nvSpPr>
        <p:spPr>
          <a:xfrm>
            <a:off x="6756790" y="2670918"/>
            <a:ext cx="1244210" cy="1319225"/>
          </a:xfrm>
          <a:custGeom>
            <a:avLst/>
            <a:gdLst>
              <a:gd name="connsiteX0" fmla="*/ 0 w 1790551"/>
              <a:gd name="connsiteY0" fmla="*/ 0 h 1758966"/>
              <a:gd name="connsiteX1" fmla="*/ 1790551 w 1790551"/>
              <a:gd name="connsiteY1" fmla="*/ 0 h 1758966"/>
              <a:gd name="connsiteX2" fmla="*/ 1790551 w 1790551"/>
              <a:gd name="connsiteY2" fmla="*/ 1758966 h 1758966"/>
              <a:gd name="connsiteX3" fmla="*/ 0 w 1790551"/>
              <a:gd name="connsiteY3" fmla="*/ 1758966 h 1758966"/>
              <a:gd name="connsiteX4" fmla="*/ 0 w 1790551"/>
              <a:gd name="connsiteY4" fmla="*/ 0 h 175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551" h="1758966">
                <a:moveTo>
                  <a:pt x="0" y="0"/>
                </a:moveTo>
                <a:lnTo>
                  <a:pt x="1790551" y="0"/>
                </a:lnTo>
                <a:lnTo>
                  <a:pt x="1790551" y="1758966"/>
                </a:lnTo>
                <a:lnTo>
                  <a:pt x="0" y="1758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75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34,2 mil km de fibras ópticas</a:t>
            </a:r>
            <a:endParaRPr lang="pt-BR" sz="9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401 municípios com fibra óptica</a:t>
            </a: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85 cidades com Banda Extra Larga</a:t>
            </a: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200 mil clientes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="" xmlns:a16="http://schemas.microsoft.com/office/drawing/2014/main" id="{5F61F91B-AF93-432A-AF22-A951150B5457}"/>
              </a:ext>
            </a:extLst>
          </p:cNvPr>
          <p:cNvSpPr/>
          <p:nvPr/>
        </p:nvSpPr>
        <p:spPr>
          <a:xfrm>
            <a:off x="6735446" y="1202513"/>
            <a:ext cx="1188000" cy="283704"/>
          </a:xfrm>
          <a:custGeom>
            <a:avLst/>
            <a:gdLst>
              <a:gd name="connsiteX0" fmla="*/ 0 w 1891361"/>
              <a:gd name="connsiteY0" fmla="*/ 0 h 378272"/>
              <a:gd name="connsiteX1" fmla="*/ 1891361 w 1891361"/>
              <a:gd name="connsiteY1" fmla="*/ 0 h 378272"/>
              <a:gd name="connsiteX2" fmla="*/ 1891361 w 1891361"/>
              <a:gd name="connsiteY2" fmla="*/ 378272 h 378272"/>
              <a:gd name="connsiteX3" fmla="*/ 0 w 1891361"/>
              <a:gd name="connsiteY3" fmla="*/ 378272 h 378272"/>
              <a:gd name="connsiteX4" fmla="*/ 0 w 1891361"/>
              <a:gd name="connsiteY4" fmla="*/ 0 h 37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361" h="378272">
                <a:moveTo>
                  <a:pt x="0" y="0"/>
                </a:moveTo>
                <a:lnTo>
                  <a:pt x="1891361" y="0"/>
                </a:lnTo>
                <a:lnTo>
                  <a:pt x="1891361" y="378272"/>
                </a:lnTo>
                <a:lnTo>
                  <a:pt x="0" y="378272"/>
                </a:lnTo>
                <a:lnTo>
                  <a:pt x="0" y="0"/>
                </a:lnTo>
                <a:close/>
              </a:path>
            </a:pathLst>
          </a:custGeom>
          <a:solidFill>
            <a:srgbClr val="D96E11"/>
          </a:solidFill>
          <a:ln>
            <a:solidFill>
              <a:srgbClr val="D96E1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algn="ctr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50" dirty="0"/>
              <a:t>Telecom</a:t>
            </a:r>
          </a:p>
        </p:txBody>
      </p:sp>
      <p:sp>
        <p:nvSpPr>
          <p:cNvPr id="26" name="Forma Livre: Forma 25">
            <a:extLst>
              <a:ext uri="{FF2B5EF4-FFF2-40B4-BE49-F238E27FC236}">
                <a16:creationId xmlns="" xmlns:a16="http://schemas.microsoft.com/office/drawing/2014/main" id="{36F85909-C854-4AC3-8B08-6C22B08B9F7C}"/>
              </a:ext>
            </a:extLst>
          </p:cNvPr>
          <p:cNvSpPr/>
          <p:nvPr/>
        </p:nvSpPr>
        <p:spPr>
          <a:xfrm>
            <a:off x="5382090" y="1202513"/>
            <a:ext cx="1188000" cy="283704"/>
          </a:xfrm>
          <a:custGeom>
            <a:avLst/>
            <a:gdLst>
              <a:gd name="connsiteX0" fmla="*/ 0 w 1891361"/>
              <a:gd name="connsiteY0" fmla="*/ 0 h 378272"/>
              <a:gd name="connsiteX1" fmla="*/ 1891361 w 1891361"/>
              <a:gd name="connsiteY1" fmla="*/ 0 h 378272"/>
              <a:gd name="connsiteX2" fmla="*/ 1891361 w 1891361"/>
              <a:gd name="connsiteY2" fmla="*/ 378272 h 378272"/>
              <a:gd name="connsiteX3" fmla="*/ 0 w 1891361"/>
              <a:gd name="connsiteY3" fmla="*/ 378272 h 378272"/>
              <a:gd name="connsiteX4" fmla="*/ 0 w 1891361"/>
              <a:gd name="connsiteY4" fmla="*/ 0 h 37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361" h="378272">
                <a:moveTo>
                  <a:pt x="0" y="0"/>
                </a:moveTo>
                <a:lnTo>
                  <a:pt x="1891361" y="0"/>
                </a:lnTo>
                <a:lnTo>
                  <a:pt x="1891361" y="378272"/>
                </a:lnTo>
                <a:lnTo>
                  <a:pt x="0" y="378272"/>
                </a:lnTo>
                <a:lnTo>
                  <a:pt x="0" y="0"/>
                </a:lnTo>
                <a:close/>
              </a:path>
            </a:pathLst>
          </a:custGeom>
          <a:solidFill>
            <a:srgbClr val="D96E11"/>
          </a:solidFill>
          <a:ln>
            <a:solidFill>
              <a:srgbClr val="D96E1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algn="ctr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75" dirty="0"/>
              <a:t>Comercialização</a:t>
            </a:r>
          </a:p>
        </p:txBody>
      </p:sp>
      <p:sp>
        <p:nvSpPr>
          <p:cNvPr id="27" name="Conector reto 26">
            <a:extLst>
              <a:ext uri="{FF2B5EF4-FFF2-40B4-BE49-F238E27FC236}">
                <a16:creationId xmlns="" xmlns:a16="http://schemas.microsoft.com/office/drawing/2014/main" id="{9A0A1B64-5E5A-4111-B6E2-80FDE9EB62F3}"/>
              </a:ext>
            </a:extLst>
          </p:cNvPr>
          <p:cNvSpPr/>
          <p:nvPr/>
        </p:nvSpPr>
        <p:spPr>
          <a:xfrm>
            <a:off x="5382090" y="1486218"/>
            <a:ext cx="0" cy="2562139"/>
          </a:xfrm>
          <a:prstGeom prst="line">
            <a:avLst/>
          </a:prstGeom>
          <a:ln>
            <a:solidFill>
              <a:srgbClr val="D96E11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" name="Imagem 27">
            <a:extLst>
              <a:ext uri="{FF2B5EF4-FFF2-40B4-BE49-F238E27FC236}">
                <a16:creationId xmlns="" xmlns:a16="http://schemas.microsoft.com/office/drawing/2014/main" id="{1AEE2952-829D-4B85-B809-C1863EF52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285" y="1573909"/>
            <a:ext cx="1143939" cy="957808"/>
          </a:xfrm>
          <a:prstGeom prst="rect">
            <a:avLst/>
          </a:prstGeom>
        </p:spPr>
      </p:pic>
      <p:sp>
        <p:nvSpPr>
          <p:cNvPr id="29" name="Forma Livre: Forma 28">
            <a:extLst>
              <a:ext uri="{FF2B5EF4-FFF2-40B4-BE49-F238E27FC236}">
                <a16:creationId xmlns="" xmlns:a16="http://schemas.microsoft.com/office/drawing/2014/main" id="{C3E9EC0D-88DF-4260-94E0-4EA8134D9848}"/>
              </a:ext>
            </a:extLst>
          </p:cNvPr>
          <p:cNvSpPr/>
          <p:nvPr/>
        </p:nvSpPr>
        <p:spPr>
          <a:xfrm>
            <a:off x="5426035" y="2695838"/>
            <a:ext cx="1172408" cy="1388080"/>
          </a:xfrm>
          <a:custGeom>
            <a:avLst/>
            <a:gdLst>
              <a:gd name="connsiteX0" fmla="*/ 0 w 1790551"/>
              <a:gd name="connsiteY0" fmla="*/ 0 h 1758966"/>
              <a:gd name="connsiteX1" fmla="*/ 1790551 w 1790551"/>
              <a:gd name="connsiteY1" fmla="*/ 0 h 1758966"/>
              <a:gd name="connsiteX2" fmla="*/ 1790551 w 1790551"/>
              <a:gd name="connsiteY2" fmla="*/ 1758966 h 1758966"/>
              <a:gd name="connsiteX3" fmla="*/ 0 w 1790551"/>
              <a:gd name="connsiteY3" fmla="*/ 1758966 h 1758966"/>
              <a:gd name="connsiteX4" fmla="*/ 0 w 1790551"/>
              <a:gd name="connsiteY4" fmla="*/ 0 h 175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551" h="1758966">
                <a:moveTo>
                  <a:pt x="0" y="0"/>
                </a:moveTo>
                <a:lnTo>
                  <a:pt x="1790551" y="0"/>
                </a:lnTo>
                <a:lnTo>
                  <a:pt x="1790551" y="1758966"/>
                </a:lnTo>
                <a:lnTo>
                  <a:pt x="0" y="1758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75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1.983 </a:t>
            </a:r>
            <a:r>
              <a:rPr lang="pt-BR" sz="975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GWh</a:t>
            </a:r>
            <a:r>
              <a:rPr lang="pt-BR" sz="975" b="1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de energia vendida no 2T19</a:t>
            </a:r>
            <a:endParaRPr lang="pt-BR" sz="9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R$ 380,1 milhões de Receita operacional no 2T19</a:t>
            </a: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321 consumidores livres</a:t>
            </a:r>
          </a:p>
          <a:p>
            <a:pPr marL="85725" lvl="1" indent="-85725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117 contratos bilaterais</a:t>
            </a:r>
          </a:p>
        </p:txBody>
      </p:sp>
      <p:sp>
        <p:nvSpPr>
          <p:cNvPr id="30" name="Caixa de Texto 2">
            <a:extLst>
              <a:ext uri="{FF2B5EF4-FFF2-40B4-BE49-F238E27FC236}">
                <a16:creationId xmlns="" xmlns:a16="http://schemas.microsoft.com/office/drawing/2014/main" id="{DB6260D2-B82F-4AF1-A7A0-5DFA49CD7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11545"/>
            <a:ext cx="5428125" cy="49529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defPPr>
              <a:defRPr lang="pt-BR"/>
            </a:defPPr>
            <a:lvl1pPr defTabSz="1219170">
              <a:spcBef>
                <a:spcPct val="0"/>
              </a:spcBef>
              <a:buNone/>
              <a:defRPr sz="3200" b="1" cap="all">
                <a:solidFill>
                  <a:srgbClr val="E668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Companhia Integrada</a:t>
            </a:r>
          </a:p>
        </p:txBody>
      </p:sp>
      <p:pic>
        <p:nvPicPr>
          <p:cNvPr id="32" name="Picture 2" descr="C:\Users\c047420\Desktop\copel-estado-01.jpg">
            <a:extLst>
              <a:ext uri="{FF2B5EF4-FFF2-40B4-BE49-F238E27FC236}">
                <a16:creationId xmlns="" xmlns:a16="http://schemas.microsoft.com/office/drawing/2014/main" id="{3A462FAB-0572-4FBE-931F-510EC1DE1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01"/>
          <a:stretch/>
        </p:blipFill>
        <p:spPr bwMode="auto">
          <a:xfrm>
            <a:off x="8606221" y="170693"/>
            <a:ext cx="435518" cy="4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327784"/>
            <a:ext cx="7772400" cy="1094358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err="1">
                <a:solidFill>
                  <a:srgbClr val="E66800"/>
                </a:solidFill>
              </a:rPr>
              <a:t>Tone</a:t>
            </a:r>
            <a:r>
              <a:rPr lang="pt-BR" dirty="0">
                <a:solidFill>
                  <a:srgbClr val="E66800"/>
                </a:solidFill>
              </a:rPr>
              <a:t> </a:t>
            </a:r>
            <a:r>
              <a:rPr lang="pt-BR" dirty="0" err="1">
                <a:solidFill>
                  <a:srgbClr val="E66800"/>
                </a:solidFill>
              </a:rPr>
              <a:t>at</a:t>
            </a:r>
            <a:r>
              <a:rPr lang="pt-BR" dirty="0">
                <a:solidFill>
                  <a:srgbClr val="E66800"/>
                </a:solidFill>
              </a:rPr>
              <a:t> </a:t>
            </a:r>
            <a:r>
              <a:rPr lang="pt-BR" dirty="0" err="1">
                <a:solidFill>
                  <a:srgbClr val="E66800"/>
                </a:solidFill>
              </a:rPr>
              <a:t>the</a:t>
            </a:r>
            <a:r>
              <a:rPr lang="pt-BR" dirty="0">
                <a:solidFill>
                  <a:srgbClr val="E66800"/>
                </a:solidFill>
              </a:rPr>
              <a:t> Top: </a:t>
            </a:r>
            <a:br>
              <a:rPr lang="pt-BR" dirty="0">
                <a:solidFill>
                  <a:srgbClr val="E66800"/>
                </a:solidFill>
              </a:rPr>
            </a:br>
            <a:r>
              <a:rPr lang="pt-BR" sz="3600" dirty="0">
                <a:solidFill>
                  <a:srgbClr val="E66800"/>
                </a:solidFill>
              </a:rPr>
              <a:t>Transformando o discurso em ações</a:t>
            </a:r>
            <a:endParaRPr lang="pt-BR" dirty="0">
              <a:solidFill>
                <a:srgbClr val="E668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5616" y="3440326"/>
            <a:ext cx="7772400" cy="1184200"/>
          </a:xfrm>
        </p:spPr>
        <p:txBody>
          <a:bodyPr anchor="t" anchorCtr="0">
            <a:normAutofit/>
          </a:bodyPr>
          <a:lstStyle/>
          <a:p>
            <a:pPr algn="r"/>
            <a:r>
              <a:rPr lang="pt-BR" sz="3200" b="1" dirty="0"/>
              <a:t>Felipe Borba da Silva</a:t>
            </a:r>
          </a:p>
          <a:p>
            <a:pPr algn="r"/>
            <a:r>
              <a:rPr lang="pt-BR" dirty="0"/>
              <a:t>Gerente de Compliance</a:t>
            </a:r>
          </a:p>
          <a:p>
            <a:pPr algn="r"/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70080A0-EBEE-473F-B95D-E15120C9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Utilidades\Logomarcas\02-Copel-Subsidiarias\Holding\Com Logo Estado\png\logo-estado-branco-hor-1.png">
            <a:extLst>
              <a:ext uri="{FF2B5EF4-FFF2-40B4-BE49-F238E27FC236}">
                <a16:creationId xmlns="" xmlns:a16="http://schemas.microsoft.com/office/drawing/2014/main" id="{E833EEEB-51A3-48AC-9AA6-80E0802A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" y="267494"/>
            <a:ext cx="798034" cy="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D57E8B0E-73D1-4F75-8E81-D197CAF71281}"/>
              </a:ext>
            </a:extLst>
          </p:cNvPr>
          <p:cNvSpPr txBox="1">
            <a:spLocks/>
          </p:cNvSpPr>
          <p:nvPr/>
        </p:nvSpPr>
        <p:spPr>
          <a:xfrm>
            <a:off x="559852" y="1031808"/>
            <a:ext cx="8126947" cy="3729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”O</a:t>
            </a:r>
            <a:r>
              <a:rPr kumimoji="0" lang="da-DK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exemplo vem de cima”.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É um discurso positivo e </a:t>
            </a:r>
            <a:r>
              <a:rPr lang="da-DK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alinhado às diretrizes da empresa.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1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Pré-requisito para uma </a:t>
            </a:r>
            <a:r>
              <a:rPr lang="da-DK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governança corporativa sólida</a:t>
            </a:r>
            <a:r>
              <a:rPr lang="da-DK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um dos</a:t>
            </a:r>
            <a:r>
              <a:rPr kumimoji="0" lang="da-DK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a-DK" sz="1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fatores decivos para o sucesso </a:t>
            </a:r>
            <a:r>
              <a:rPr kumimoji="0" lang="da-DK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(ou fracasso) de um programa de integridade.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 </a:t>
            </a:r>
            <a:r>
              <a:rPr lang="da-DK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ponto fraco </a:t>
            </a:r>
            <a:r>
              <a:rPr lang="da-DK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é distância entre o que é declarado nos códigos de ética das organizações e seus programas de integridade.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ço Reservado para Número de Slide 1">
            <a:extLst>
              <a:ext uri="{FF2B5EF4-FFF2-40B4-BE49-F238E27FC236}">
                <a16:creationId xmlns="" xmlns:a16="http://schemas.microsoft.com/office/drawing/2014/main" id="{CAADFB7D-A5FF-43D2-A0AF-7DFF170AC47F}"/>
              </a:ext>
            </a:extLst>
          </p:cNvPr>
          <p:cNvSpPr txBox="1">
            <a:spLocks/>
          </p:cNvSpPr>
          <p:nvPr/>
        </p:nvSpPr>
        <p:spPr>
          <a:xfrm>
            <a:off x="6948264" y="48046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6FB0C-424D-419D-87AB-3254FE175DC6}" type="slidenum">
              <a:rPr lang="pt-BR" b="1" smtClean="0">
                <a:solidFill>
                  <a:schemeClr val="bg1"/>
                </a:solidFill>
              </a:rPr>
              <a:pPr/>
              <a:t>6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EC07AB5A-12CF-4E23-BD30-EB2384072BD7}"/>
              </a:ext>
            </a:extLst>
          </p:cNvPr>
          <p:cNvSpPr txBox="1">
            <a:spLocks/>
          </p:cNvSpPr>
          <p:nvPr/>
        </p:nvSpPr>
        <p:spPr>
          <a:xfrm>
            <a:off x="1135979" y="267494"/>
            <a:ext cx="6172200" cy="25953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pt-BR"/>
            </a:defPPr>
            <a:lvl1pPr defTabSz="1219170">
              <a:spcBef>
                <a:spcPct val="0"/>
              </a:spcBef>
              <a:buNone/>
              <a:defRPr sz="3200" b="1" cap="all">
                <a:solidFill>
                  <a:srgbClr val="E668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 err="1"/>
              <a:t>Conceito</a:t>
            </a:r>
            <a:r>
              <a:rPr lang="en-US" sz="2100" dirty="0"/>
              <a:t> – Tone at the top</a:t>
            </a:r>
          </a:p>
        </p:txBody>
      </p:sp>
    </p:spTree>
    <p:extLst>
      <p:ext uri="{BB962C8B-B14F-4D97-AF65-F5344CB8AC3E}">
        <p14:creationId xmlns:p14="http://schemas.microsoft.com/office/powerpoint/2010/main" val="42893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CEE78187-B1D0-450F-AFD4-136B69C9F889}"/>
              </a:ext>
            </a:extLst>
          </p:cNvPr>
          <p:cNvSpPr/>
          <p:nvPr/>
        </p:nvSpPr>
        <p:spPr>
          <a:xfrm>
            <a:off x="0" y="0"/>
            <a:ext cx="9144000" cy="5133634"/>
          </a:xfrm>
          <a:prstGeom prst="rect">
            <a:avLst/>
          </a:prstGeom>
          <a:solidFill>
            <a:srgbClr val="515152"/>
          </a:solidFill>
          <a:ln>
            <a:solidFill>
              <a:srgbClr val="515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4EB567C-F130-4454-A0C3-C973484BFA53}"/>
              </a:ext>
            </a:extLst>
          </p:cNvPr>
          <p:cNvSpPr/>
          <p:nvPr/>
        </p:nvSpPr>
        <p:spPr>
          <a:xfrm>
            <a:off x="315603" y="496313"/>
            <a:ext cx="3573442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"Toda empresa </a:t>
            </a:r>
            <a:r>
              <a:rPr lang="pt-BR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está exposta ao risco de corrupção</a:t>
            </a:r>
            <a:r>
              <a:rPr lang="pt-BR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em maior ou menor grau e abrangência."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7F6ECC4-37AF-4D40-81F2-CA9D0E49F07F}"/>
              </a:ext>
            </a:extLst>
          </p:cNvPr>
          <p:cNvSpPr/>
          <p:nvPr/>
        </p:nvSpPr>
        <p:spPr>
          <a:xfrm>
            <a:off x="5868144" y="3649244"/>
            <a:ext cx="2654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"</a:t>
            </a:r>
            <a:r>
              <a:rPr lang="pt-BR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Empresa íntegra </a:t>
            </a:r>
            <a:r>
              <a:rPr lang="pt-BR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só faz negócios com empresa íntegra"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AECBAE60-0E63-45FE-B277-46BA314D9635}"/>
              </a:ext>
            </a:extLst>
          </p:cNvPr>
          <p:cNvSpPr/>
          <p:nvPr/>
        </p:nvSpPr>
        <p:spPr>
          <a:xfrm>
            <a:off x="2771800" y="2241924"/>
            <a:ext cx="5401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"</a:t>
            </a:r>
            <a:r>
              <a:rPr lang="pt-BR" b="1" i="1" dirty="0">
                <a:solidFill>
                  <a:schemeClr val="bg1"/>
                </a:solidFill>
              </a:rPr>
              <a:t>O comprometimento da alta administração </a:t>
            </a:r>
            <a:r>
              <a:rPr lang="pt-BR" i="1" dirty="0">
                <a:solidFill>
                  <a:schemeClr val="bg1"/>
                </a:solidFill>
              </a:rPr>
              <a:t>é também um fator essencial de um programa efetivo"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8E71E878-4161-4456-BA4A-AD44DA52EE45}"/>
              </a:ext>
            </a:extLst>
          </p:cNvPr>
          <p:cNvSpPr/>
          <p:nvPr/>
        </p:nvSpPr>
        <p:spPr>
          <a:xfrm>
            <a:off x="4264860" y="114872"/>
            <a:ext cx="48170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“A integridade é tudo</a:t>
            </a:r>
            <a:r>
              <a:rPr lang="pt-BR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; é qualquer comportamento que implique que vamos ser respeitados a longo prazo por todos os stakeholders, os supervisores, o setor público, todos”. </a:t>
            </a:r>
            <a:r>
              <a:rPr lang="pt-BR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 temos que ser íntegros a todos os níveis.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405A7E41-AD6C-4F99-9FB7-75F30B16E28E}"/>
              </a:ext>
            </a:extLst>
          </p:cNvPr>
          <p:cNvSpPr/>
          <p:nvPr/>
        </p:nvSpPr>
        <p:spPr>
          <a:xfrm>
            <a:off x="148243" y="33722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"O maior desafio no meu ponto de vista é fazer com que </a:t>
            </a:r>
            <a:r>
              <a:rPr lang="pt-BR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Compliance</a:t>
            </a:r>
            <a:r>
              <a:rPr lang="pt-BR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t-BR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seja uma prática encarada com normalidade </a:t>
            </a:r>
            <a:r>
              <a:rPr lang="pt-BR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dentro das empresas e, principalmente, que seja adotada pelas pessoas que fazem parte delas."</a:t>
            </a:r>
          </a:p>
        </p:txBody>
      </p:sp>
      <p:pic>
        <p:nvPicPr>
          <p:cNvPr id="11" name="Gráfico 10" descr="Funcionário de escritório">
            <a:extLst>
              <a:ext uri="{FF2B5EF4-FFF2-40B4-BE49-F238E27FC236}">
                <a16:creationId xmlns="" xmlns:a16="http://schemas.microsoft.com/office/drawing/2014/main" id="{6567EB3B-580A-4882-8073-A5C99B67C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82" y="1557184"/>
            <a:ext cx="1580220" cy="1580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7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>
            <a:extLst>
              <a:ext uri="{FF2B5EF4-FFF2-40B4-BE49-F238E27FC236}">
                <a16:creationId xmlns="" xmlns:a16="http://schemas.microsoft.com/office/drawing/2014/main" id="{C1A162EA-FE80-4B4E-B7FA-DA1115A5B47E}"/>
              </a:ext>
            </a:extLst>
          </p:cNvPr>
          <p:cNvSpPr/>
          <p:nvPr/>
        </p:nvSpPr>
        <p:spPr>
          <a:xfrm rot="5400000">
            <a:off x="-1208538" y="1264802"/>
            <a:ext cx="6089484" cy="3672408"/>
          </a:xfrm>
          <a:prstGeom prst="rtTriangle">
            <a:avLst/>
          </a:prstGeom>
          <a:solidFill>
            <a:srgbClr val="515152"/>
          </a:solidFill>
          <a:ln>
            <a:solidFill>
              <a:srgbClr val="515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i="1">
              <a:solidFill>
                <a:schemeClr val="bg1"/>
              </a:solidFill>
            </a:endParaRPr>
          </a:p>
        </p:txBody>
      </p:sp>
      <p:sp>
        <p:nvSpPr>
          <p:cNvPr id="9" name="Espaço Reservado para Número de Slide 1">
            <a:extLst>
              <a:ext uri="{FF2B5EF4-FFF2-40B4-BE49-F238E27FC236}">
                <a16:creationId xmlns="" xmlns:a16="http://schemas.microsoft.com/office/drawing/2014/main" id="{D10D7ABA-BA06-4C13-8248-69C673C4687D}"/>
              </a:ext>
            </a:extLst>
          </p:cNvPr>
          <p:cNvSpPr txBox="1">
            <a:spLocks/>
          </p:cNvSpPr>
          <p:nvPr/>
        </p:nvSpPr>
        <p:spPr>
          <a:xfrm>
            <a:off x="6948264" y="48046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6FB0C-424D-419D-87AB-3254FE175DC6}" type="slidenum">
              <a:rPr lang="pt-BR" b="1" smtClean="0">
                <a:solidFill>
                  <a:schemeClr val="bg1"/>
                </a:solidFill>
              </a:rPr>
              <a:pPr/>
              <a:t>8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00B166BE-2F12-4D52-8129-5A50B6C9BA71}"/>
              </a:ext>
            </a:extLst>
          </p:cNvPr>
          <p:cNvSpPr/>
          <p:nvPr/>
        </p:nvSpPr>
        <p:spPr>
          <a:xfrm flipV="1">
            <a:off x="0" y="6758"/>
            <a:ext cx="9144000" cy="49645"/>
          </a:xfrm>
          <a:prstGeom prst="rect">
            <a:avLst/>
          </a:prstGeom>
          <a:solidFill>
            <a:srgbClr val="EF7F0E"/>
          </a:solidFill>
          <a:ln>
            <a:solidFill>
              <a:srgbClr val="EF7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2286A2F3-9BB8-45CE-9CC3-41F99BCD234F}"/>
              </a:ext>
            </a:extLst>
          </p:cNvPr>
          <p:cNvSpPr/>
          <p:nvPr/>
        </p:nvSpPr>
        <p:spPr>
          <a:xfrm>
            <a:off x="-40944" y="391871"/>
            <a:ext cx="2524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"</a:t>
            </a:r>
            <a:r>
              <a:rPr lang="pt-BR" b="1" i="1" dirty="0">
                <a:solidFill>
                  <a:schemeClr val="bg1"/>
                </a:solidFill>
              </a:rPr>
              <a:t>O comprometimento da alta administração </a:t>
            </a:r>
            <a:r>
              <a:rPr lang="pt-BR" i="1" dirty="0">
                <a:solidFill>
                  <a:schemeClr val="bg1"/>
                </a:solidFill>
              </a:rPr>
              <a:t>é também um fator essencial de um programa efetivo"</a:t>
            </a:r>
          </a:p>
        </p:txBody>
      </p:sp>
      <p:pic>
        <p:nvPicPr>
          <p:cNvPr id="17" name="Gráfico 16" descr="Funcionário de escritório">
            <a:extLst>
              <a:ext uri="{FF2B5EF4-FFF2-40B4-BE49-F238E27FC236}">
                <a16:creationId xmlns="" xmlns:a16="http://schemas.microsoft.com/office/drawing/2014/main" id="{92204D96-9825-48AE-88A3-A0C1195FF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901" y="2278785"/>
            <a:ext cx="1080120" cy="108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Balão de Fala: Retângulo com Cantos Arredondados 15">
            <a:extLst>
              <a:ext uri="{FF2B5EF4-FFF2-40B4-BE49-F238E27FC236}">
                <a16:creationId xmlns="" xmlns:a16="http://schemas.microsoft.com/office/drawing/2014/main" id="{1D9945E9-9E34-472E-9AA2-D7652408DF19}"/>
              </a:ext>
            </a:extLst>
          </p:cNvPr>
          <p:cNvSpPr/>
          <p:nvPr/>
        </p:nvSpPr>
        <p:spPr>
          <a:xfrm>
            <a:off x="47715" y="339502"/>
            <a:ext cx="2408757" cy="1656184"/>
          </a:xfrm>
          <a:prstGeom prst="wedgeRoundRect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2" name="Forma Livre: Forma 21">
            <a:extLst>
              <a:ext uri="{FF2B5EF4-FFF2-40B4-BE49-F238E27FC236}">
                <a16:creationId xmlns="" xmlns:a16="http://schemas.microsoft.com/office/drawing/2014/main" id="{EB80CFB3-EBE1-4491-BB91-AFBEDA982876}"/>
              </a:ext>
            </a:extLst>
          </p:cNvPr>
          <p:cNvSpPr/>
          <p:nvPr/>
        </p:nvSpPr>
        <p:spPr>
          <a:xfrm>
            <a:off x="4617625" y="2350848"/>
            <a:ext cx="3770799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Área responsável pelo Programa de Integridade</a:t>
            </a:r>
            <a:endParaRPr lang="pt-BR" sz="2300" b="1" dirty="0"/>
          </a:p>
        </p:txBody>
      </p:sp>
      <p:sp>
        <p:nvSpPr>
          <p:cNvPr id="23" name="Forma Livre: Forma 22">
            <a:extLst>
              <a:ext uri="{FF2B5EF4-FFF2-40B4-BE49-F238E27FC236}">
                <a16:creationId xmlns="" xmlns:a16="http://schemas.microsoft.com/office/drawing/2014/main" id="{1FEF06CC-ADCF-4D47-9E0A-7AE49B4511CC}"/>
              </a:ext>
            </a:extLst>
          </p:cNvPr>
          <p:cNvSpPr/>
          <p:nvPr/>
        </p:nvSpPr>
        <p:spPr>
          <a:xfrm>
            <a:off x="5449888" y="1130535"/>
            <a:ext cx="4139952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Código de Conduta</a:t>
            </a:r>
            <a:endParaRPr lang="pt-BR" sz="2400" b="1" kern="1200" dirty="0"/>
          </a:p>
        </p:txBody>
      </p:sp>
      <p:pic>
        <p:nvPicPr>
          <p:cNvPr id="30" name="Gráfico 29" descr="Rede social">
            <a:extLst>
              <a:ext uri="{FF2B5EF4-FFF2-40B4-BE49-F238E27FC236}">
                <a16:creationId xmlns="" xmlns:a16="http://schemas.microsoft.com/office/drawing/2014/main" id="{6272ACA5-1A06-4926-B9B2-A8B5EB19A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5164" y="954799"/>
            <a:ext cx="914400" cy="914400"/>
          </a:xfrm>
          <a:prstGeom prst="rect">
            <a:avLst/>
          </a:prstGeom>
        </p:spPr>
      </p:pic>
      <p:pic>
        <p:nvPicPr>
          <p:cNvPr id="34" name="Gráfico 33" descr="Hierarquia">
            <a:extLst>
              <a:ext uri="{FF2B5EF4-FFF2-40B4-BE49-F238E27FC236}">
                <a16:creationId xmlns="" xmlns:a16="http://schemas.microsoft.com/office/drawing/2014/main" id="{717835F4-AEED-4B90-8322-A9D77DE6F2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9475" y="2229152"/>
            <a:ext cx="838622" cy="838622"/>
          </a:xfrm>
          <a:prstGeom prst="rect">
            <a:avLst/>
          </a:prstGeom>
        </p:spPr>
      </p:pic>
      <p:sp>
        <p:nvSpPr>
          <p:cNvPr id="39" name="Forma Livre: Forma 38">
            <a:extLst>
              <a:ext uri="{FF2B5EF4-FFF2-40B4-BE49-F238E27FC236}">
                <a16:creationId xmlns="" xmlns:a16="http://schemas.microsoft.com/office/drawing/2014/main" id="{A7068316-69FB-4CFA-B95A-5365B5D2DC28}"/>
              </a:ext>
            </a:extLst>
          </p:cNvPr>
          <p:cNvSpPr/>
          <p:nvPr/>
        </p:nvSpPr>
        <p:spPr>
          <a:xfrm>
            <a:off x="3878459" y="3731039"/>
            <a:ext cx="4320480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 e metas para o Programa de Integridade</a:t>
            </a:r>
            <a:endParaRPr lang="pt-BR" sz="2300" b="1" dirty="0"/>
          </a:p>
        </p:txBody>
      </p:sp>
      <p:sp>
        <p:nvSpPr>
          <p:cNvPr id="40" name="Conector reto 39">
            <a:extLst>
              <a:ext uri="{FF2B5EF4-FFF2-40B4-BE49-F238E27FC236}">
                <a16:creationId xmlns="" xmlns:a16="http://schemas.microsoft.com/office/drawing/2014/main" id="{2EE3D264-9528-4B40-BE53-1A5E532026C0}"/>
              </a:ext>
            </a:extLst>
          </p:cNvPr>
          <p:cNvSpPr/>
          <p:nvPr/>
        </p:nvSpPr>
        <p:spPr>
          <a:xfrm>
            <a:off x="3493972" y="1995686"/>
            <a:ext cx="5110475" cy="0"/>
          </a:xfrm>
          <a:prstGeom prst="line">
            <a:avLst/>
          </a:prstGeom>
          <a:ln w="3175">
            <a:solidFill>
              <a:srgbClr val="D24132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Conector reto 40">
            <a:extLst>
              <a:ext uri="{FF2B5EF4-FFF2-40B4-BE49-F238E27FC236}">
                <a16:creationId xmlns="" xmlns:a16="http://schemas.microsoft.com/office/drawing/2014/main" id="{1AEA08AC-76A7-457A-B335-B62ED23D3C62}"/>
              </a:ext>
            </a:extLst>
          </p:cNvPr>
          <p:cNvSpPr/>
          <p:nvPr/>
        </p:nvSpPr>
        <p:spPr>
          <a:xfrm>
            <a:off x="2894650" y="3350645"/>
            <a:ext cx="5110475" cy="0"/>
          </a:xfrm>
          <a:prstGeom prst="line">
            <a:avLst/>
          </a:prstGeom>
          <a:ln w="3175">
            <a:solidFill>
              <a:srgbClr val="D24132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3" name="Gráfico 42" descr="Crescimento da Empresa">
            <a:extLst>
              <a:ext uri="{FF2B5EF4-FFF2-40B4-BE49-F238E27FC236}">
                <a16:creationId xmlns="" xmlns:a16="http://schemas.microsoft.com/office/drawing/2014/main" id="{54D71B32-3A3D-46A8-B7BA-1C5C93F0DB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09671" y="36235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6" grpId="0" animBg="1"/>
      <p:bldP spid="22" grpId="0"/>
      <p:bldP spid="23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>
            <a:extLst>
              <a:ext uri="{FF2B5EF4-FFF2-40B4-BE49-F238E27FC236}">
                <a16:creationId xmlns="" xmlns:a16="http://schemas.microsoft.com/office/drawing/2014/main" id="{C1A162EA-FE80-4B4E-B7FA-DA1115A5B47E}"/>
              </a:ext>
            </a:extLst>
          </p:cNvPr>
          <p:cNvSpPr/>
          <p:nvPr/>
        </p:nvSpPr>
        <p:spPr>
          <a:xfrm rot="16200000">
            <a:off x="4276702" y="255796"/>
            <a:ext cx="6089484" cy="3672408"/>
          </a:xfrm>
          <a:prstGeom prst="rtTriangle">
            <a:avLst/>
          </a:prstGeom>
          <a:solidFill>
            <a:srgbClr val="515152"/>
          </a:solidFill>
          <a:ln>
            <a:solidFill>
              <a:srgbClr val="515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i="1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00B166BE-2F12-4D52-8129-5A50B6C9BA71}"/>
              </a:ext>
            </a:extLst>
          </p:cNvPr>
          <p:cNvSpPr/>
          <p:nvPr/>
        </p:nvSpPr>
        <p:spPr>
          <a:xfrm flipV="1">
            <a:off x="0" y="6758"/>
            <a:ext cx="9144000" cy="49645"/>
          </a:xfrm>
          <a:prstGeom prst="rect">
            <a:avLst/>
          </a:prstGeom>
          <a:solidFill>
            <a:srgbClr val="EF7F0E"/>
          </a:solidFill>
          <a:ln>
            <a:solidFill>
              <a:srgbClr val="EF7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Funcionário de escritório">
            <a:extLst>
              <a:ext uri="{FF2B5EF4-FFF2-40B4-BE49-F238E27FC236}">
                <a16:creationId xmlns="" xmlns:a16="http://schemas.microsoft.com/office/drawing/2014/main" id="{92204D96-9825-48AE-88A3-A0C1195FF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3751" y="1329139"/>
            <a:ext cx="1080120" cy="108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Balão de Fala: Retângulo com Cantos Arredondados 15">
            <a:extLst>
              <a:ext uri="{FF2B5EF4-FFF2-40B4-BE49-F238E27FC236}">
                <a16:creationId xmlns="" xmlns:a16="http://schemas.microsoft.com/office/drawing/2014/main" id="{1D9945E9-9E34-472E-9AA2-D7652408DF19}"/>
              </a:ext>
            </a:extLst>
          </p:cNvPr>
          <p:cNvSpPr/>
          <p:nvPr/>
        </p:nvSpPr>
        <p:spPr>
          <a:xfrm>
            <a:off x="6667946" y="3091019"/>
            <a:ext cx="2408757" cy="1656184"/>
          </a:xfrm>
          <a:prstGeom prst="wedgeRoundRectCallout">
            <a:avLst>
              <a:gd name="adj1" fmla="val 24494"/>
              <a:gd name="adj2" fmla="val -80060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"Toda empresa </a:t>
            </a:r>
            <a:r>
              <a:rPr lang="pt-BR" b="1" i="1" dirty="0">
                <a:solidFill>
                  <a:schemeClr val="bg1"/>
                </a:solidFill>
              </a:rPr>
              <a:t>está exposta ao risco de corrupção</a:t>
            </a:r>
            <a:r>
              <a:rPr lang="pt-BR" i="1" dirty="0">
                <a:solidFill>
                  <a:schemeClr val="bg1"/>
                </a:solidFill>
              </a:rPr>
              <a:t>, em maior ou menor grau e abrangência."</a:t>
            </a:r>
          </a:p>
        </p:txBody>
      </p:sp>
      <p:sp>
        <p:nvSpPr>
          <p:cNvPr id="14" name="Espaço Reservado para Número de Slide 1">
            <a:extLst>
              <a:ext uri="{FF2B5EF4-FFF2-40B4-BE49-F238E27FC236}">
                <a16:creationId xmlns="" xmlns:a16="http://schemas.microsoft.com/office/drawing/2014/main" id="{31B672ED-EAA8-40F2-841D-B1C75E0DAE7F}"/>
              </a:ext>
            </a:extLst>
          </p:cNvPr>
          <p:cNvSpPr txBox="1">
            <a:spLocks/>
          </p:cNvSpPr>
          <p:nvPr/>
        </p:nvSpPr>
        <p:spPr>
          <a:xfrm>
            <a:off x="6948264" y="480465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6FB0C-424D-419D-87AB-3254FE175DC6}" type="slidenum">
              <a:rPr lang="pt-BR" b="1" smtClean="0">
                <a:solidFill>
                  <a:schemeClr val="bg1"/>
                </a:solidFill>
              </a:rPr>
              <a:pPr/>
              <a:t>9</a:t>
            </a:fld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ECF46D93-3E52-48FD-94D5-748406091A6C}"/>
              </a:ext>
            </a:extLst>
          </p:cNvPr>
          <p:cNvSpPr/>
          <p:nvPr/>
        </p:nvSpPr>
        <p:spPr>
          <a:xfrm>
            <a:off x="-960137" y="3817666"/>
            <a:ext cx="6387469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Ambiente de Controles Internos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="" xmlns:a16="http://schemas.microsoft.com/office/drawing/2014/main" id="{06ADF733-9A62-4171-8617-D4AC3ED90737}"/>
              </a:ext>
            </a:extLst>
          </p:cNvPr>
          <p:cNvSpPr/>
          <p:nvPr/>
        </p:nvSpPr>
        <p:spPr>
          <a:xfrm>
            <a:off x="-37094" y="2359928"/>
            <a:ext cx="6387469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Riscos Estratégicos e Novos Negócios</a:t>
            </a:r>
          </a:p>
        </p:txBody>
      </p:sp>
      <p:sp>
        <p:nvSpPr>
          <p:cNvPr id="20" name="Forma Livre: Forma 19">
            <a:extLst>
              <a:ext uri="{FF2B5EF4-FFF2-40B4-BE49-F238E27FC236}">
                <a16:creationId xmlns="" xmlns:a16="http://schemas.microsoft.com/office/drawing/2014/main" id="{EF1805D4-40E4-44E8-8306-3A59EFF40B2E}"/>
              </a:ext>
            </a:extLst>
          </p:cNvPr>
          <p:cNvSpPr/>
          <p:nvPr/>
        </p:nvSpPr>
        <p:spPr>
          <a:xfrm>
            <a:off x="827584" y="981745"/>
            <a:ext cx="6387469" cy="591966"/>
          </a:xfrm>
          <a:custGeom>
            <a:avLst/>
            <a:gdLst>
              <a:gd name="connsiteX0" fmla="*/ 0 w 6387469"/>
              <a:gd name="connsiteY0" fmla="*/ 0 h 591966"/>
              <a:gd name="connsiteX1" fmla="*/ 6387469 w 6387469"/>
              <a:gd name="connsiteY1" fmla="*/ 0 h 591966"/>
              <a:gd name="connsiteX2" fmla="*/ 6387469 w 6387469"/>
              <a:gd name="connsiteY2" fmla="*/ 591966 h 591966"/>
              <a:gd name="connsiteX3" fmla="*/ 0 w 6387469"/>
              <a:gd name="connsiteY3" fmla="*/ 591966 h 591966"/>
              <a:gd name="connsiteX4" fmla="*/ 0 w 6387469"/>
              <a:gd name="connsiteY4" fmla="*/ 0 h 5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591966">
                <a:moveTo>
                  <a:pt x="0" y="0"/>
                </a:moveTo>
                <a:lnTo>
                  <a:pt x="6387469" y="0"/>
                </a:lnTo>
                <a:lnTo>
                  <a:pt x="6387469" y="591966"/>
                </a:lnTo>
                <a:lnTo>
                  <a:pt x="0" y="591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>
                <a:solidFill>
                  <a:srgbClr val="515152"/>
                </a:solidFill>
              </a:rPr>
              <a:t>Matriz de Riscos de Fraude e Corrupção</a:t>
            </a:r>
          </a:p>
        </p:txBody>
      </p:sp>
      <p:pic>
        <p:nvPicPr>
          <p:cNvPr id="24" name="Gráfico 23" descr="Manual">
            <a:extLst>
              <a:ext uri="{FF2B5EF4-FFF2-40B4-BE49-F238E27FC236}">
                <a16:creationId xmlns="" xmlns:a16="http://schemas.microsoft.com/office/drawing/2014/main" id="{E1E4D135-C8F3-4B98-B58E-4156ABF44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511" y="2172317"/>
            <a:ext cx="794348" cy="794348"/>
          </a:xfrm>
          <a:prstGeom prst="rect">
            <a:avLst/>
          </a:prstGeom>
        </p:spPr>
      </p:pic>
      <p:sp>
        <p:nvSpPr>
          <p:cNvPr id="26" name="Conector reto 25">
            <a:extLst>
              <a:ext uri="{FF2B5EF4-FFF2-40B4-BE49-F238E27FC236}">
                <a16:creationId xmlns="" xmlns:a16="http://schemas.microsoft.com/office/drawing/2014/main" id="{5099CC08-500E-42AC-B8D0-1B213FB84AE3}"/>
              </a:ext>
            </a:extLst>
          </p:cNvPr>
          <p:cNvSpPr/>
          <p:nvPr/>
        </p:nvSpPr>
        <p:spPr>
          <a:xfrm>
            <a:off x="1557471" y="1851670"/>
            <a:ext cx="5390793" cy="0"/>
          </a:xfrm>
          <a:prstGeom prst="line">
            <a:avLst/>
          </a:prstGeom>
          <a:ln w="3175">
            <a:solidFill>
              <a:srgbClr val="D24132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Conector reto 26">
            <a:extLst>
              <a:ext uri="{FF2B5EF4-FFF2-40B4-BE49-F238E27FC236}">
                <a16:creationId xmlns="" xmlns:a16="http://schemas.microsoft.com/office/drawing/2014/main" id="{8AF7BC7A-A432-42BC-8712-F21A2D656ABD}"/>
              </a:ext>
            </a:extLst>
          </p:cNvPr>
          <p:cNvSpPr/>
          <p:nvPr/>
        </p:nvSpPr>
        <p:spPr>
          <a:xfrm>
            <a:off x="588884" y="3363838"/>
            <a:ext cx="5390793" cy="0"/>
          </a:xfrm>
          <a:prstGeom prst="line">
            <a:avLst/>
          </a:prstGeom>
          <a:ln w="3175">
            <a:solidFill>
              <a:srgbClr val="D24132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Gráfico 3" descr="Aviso">
            <a:extLst>
              <a:ext uri="{FF2B5EF4-FFF2-40B4-BE49-F238E27FC236}">
                <a16:creationId xmlns="" xmlns:a16="http://schemas.microsoft.com/office/drawing/2014/main" id="{7C94BADB-BD9A-4830-A990-8A52AF1B6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3648" y="842620"/>
            <a:ext cx="710629" cy="710629"/>
          </a:xfrm>
          <a:prstGeom prst="rect">
            <a:avLst/>
          </a:prstGeom>
        </p:spPr>
      </p:pic>
      <p:pic>
        <p:nvPicPr>
          <p:cNvPr id="6" name="Gráfico 5" descr="Trancar">
            <a:extLst>
              <a:ext uri="{FF2B5EF4-FFF2-40B4-BE49-F238E27FC236}">
                <a16:creationId xmlns="" xmlns:a16="http://schemas.microsoft.com/office/drawing/2014/main" id="{786791A2-DE0F-4874-A8E6-49871B3D4D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340" y="3615287"/>
            <a:ext cx="794345" cy="7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652</Words>
  <Application>Microsoft Office PowerPoint</Application>
  <PresentationFormat>Apresentação na tela (16:9)</PresentationFormat>
  <Paragraphs>120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Tema do Office</vt:lpstr>
      <vt:lpstr>Personalizar design</vt:lpstr>
      <vt:lpstr>1_Personalizar design</vt:lpstr>
      <vt:lpstr>2_Personalizar design</vt:lpstr>
      <vt:lpstr>1_Tema do Office</vt:lpstr>
      <vt:lpstr>3_Personalizar design</vt:lpstr>
      <vt:lpstr>Apresentação do PowerPoint</vt:lpstr>
      <vt:lpstr>Tone at the Top:  Transformando o discurso em ações</vt:lpstr>
      <vt:lpstr>Apresentação do PowerPoint</vt:lpstr>
      <vt:lpstr>Apresentação do PowerPoint</vt:lpstr>
      <vt:lpstr>Tone at the Top:  Transformando o discurso em 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Copel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 MICHELIS ABILHOA</dc:creator>
  <cp:lastModifiedBy>FELIPE BORBA DA SILVA</cp:lastModifiedBy>
  <cp:revision>175</cp:revision>
  <cp:lastPrinted>2019-11-18T14:11:36Z</cp:lastPrinted>
  <dcterms:created xsi:type="dcterms:W3CDTF">2019-05-02T17:17:52Z</dcterms:created>
  <dcterms:modified xsi:type="dcterms:W3CDTF">2019-11-18T14:16:48Z</dcterms:modified>
</cp:coreProperties>
</file>