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25" r:id="rId2"/>
    <p:sldId id="269" r:id="rId3"/>
    <p:sldId id="270" r:id="rId4"/>
    <p:sldId id="3319" r:id="rId5"/>
    <p:sldId id="3320" r:id="rId6"/>
    <p:sldId id="3321" r:id="rId7"/>
    <p:sldId id="3322" r:id="rId8"/>
    <p:sldId id="3323" r:id="rId9"/>
    <p:sldId id="3324" r:id="rId10"/>
    <p:sldId id="290" r:id="rId11"/>
    <p:sldId id="3318" r:id="rId12"/>
    <p:sldId id="271" r:id="rId13"/>
    <p:sldId id="293" r:id="rId14"/>
    <p:sldId id="294" r:id="rId15"/>
    <p:sldId id="272" r:id="rId16"/>
    <p:sldId id="292" r:id="rId17"/>
    <p:sldId id="296" r:id="rId18"/>
    <p:sldId id="298" r:id="rId19"/>
    <p:sldId id="297" r:id="rId20"/>
    <p:sldId id="331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95" r:id="rId29"/>
    <p:sldId id="266" r:id="rId30"/>
    <p:sldId id="300" r:id="rId31"/>
    <p:sldId id="299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BD84E-E1EF-4743-9520-D26660AB3E76}" v="13" dt="2019-11-18T02:24:20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338CA7DD-3164-4FF0-ADDF-392E21856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D25B28A9-7E20-4663-A391-A12723DF77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475C-32DC-4C38-82A4-543810AE4BC4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2B89D9B3-20BD-48C2-BE32-8CF84077C3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3E3B26EA-C184-4EE9-A609-B4A1EBEA3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3991-E36F-463C-BC45-74E6BCCCEB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964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E6C5-1BE1-4FC0-8BB6-72D0E7228254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E0294-438A-490E-86AD-F56FD4AAB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8713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F7F6FA-AD94-49BA-815A-41552C553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D9F6076-B70F-4E6D-ABF4-EBDDFC60E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7C9C4C4-2F60-495B-AB3F-F993BD40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6BDF-D40B-4443-B7E9-5C5640D639EC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F506E02-2C04-47EA-932E-8BDE63DE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054D2A9-05B8-4D41-A74E-8848550F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15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9F6E8B-5024-47B9-A51A-ACF0CDC8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4C2350D-3C86-4DE3-A039-4E372062F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61CBAFC-1C40-484C-8532-C7510C85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5FFE-8224-498C-99CF-B18F144D0426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F34BD4A-AA44-4843-9912-8BAE5CBC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AEB626D-E502-481B-B118-B768BA37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3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EFCC459-E7C7-478D-BAE3-83C8178B2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83499FF-5521-42AD-9DD9-F96EFB1C0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4D23A3F-EF34-4C18-9A08-E0AD232C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E8EF-63B6-4794-B3FF-DC4C9FBD5D87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5E70E42-63DF-41E8-85BE-C5933FCE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DD3C194-4094-4BC1-8FFE-9F542437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5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5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FC6AFB-5B5A-41FB-82BE-C25B30C4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8802FAE-04A5-4F57-A3EB-BBD5AD44E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E115A76-EA82-425B-ADD4-6438FEDD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9ED1-DA1C-44F4-B31A-7DAA30835EFF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FCA1DD1-C2D5-4CDC-B0A0-8B346102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89E90D4-4202-461B-BF57-230F836F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72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6D44DA-E132-442F-830F-CDEBE3EF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E1CBF34-E9AB-411E-9B7F-C04A6502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A4786E7-AA88-4A59-A4B8-6FABD40D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E65-4FF3-490E-93FD-4A63DE49C988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FEBB39C-03FE-4461-952F-2CD00E8A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C9B0660-94BC-4600-A46D-C181783E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03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ADB1C03-6E62-4C4D-8CAC-21B7E05B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3E8BB35-28D6-4C36-B856-F76F48409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5139929-4777-4DB9-9508-611385AFB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26ADFD4-4BD0-461E-9C0F-5D2CF9F1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87F-EBAA-4BC6-B1E1-0B65227674EB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334C3E4-BBFF-4B46-81EC-1893158A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CFF74F2-0D36-48D0-98E5-A35C9908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3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8660E4-FAC5-4722-8CC0-171CAD63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F284837-2E69-4538-8390-E0E13C29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06BBBC9-BD8D-4712-8490-66F84EE8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A644DC01-2E91-46C5-8FAE-20BECB433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B5578ABA-F66C-43CD-B950-7E188AFE1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8DFFF365-FEF0-42EE-9B93-F88B018E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B78C-461F-4FE2-B142-423D40087EEE}" type="datetime1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7EE50296-A3B0-4638-862B-AB6C6DAE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1A60377B-5B48-411F-91AA-B613BD88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73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40933A-2E01-4199-9F82-A98E1617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FFE4EBBF-049D-4174-9D65-4369DE99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E15C-2316-48C7-BA61-8BC12549463F}" type="datetime1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35AF1855-AB89-4731-A7CD-D8B21E2C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17655E34-D767-4956-9EF5-7F55894D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0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A6780BD7-6572-4200-9D26-DC52D3E5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CE5B-B59B-4C94-A60A-F258A8D69F71}" type="datetime1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EE45ED40-7556-4E0E-9076-2195180E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3C2C243-951F-4D02-A1B2-F551D282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11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1266B6-F811-4FD3-BBCE-43C1326F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BECE406-288F-44C3-B4A4-566A1E78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32FE2271-A811-4C69-8996-4031168B6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CB62AE5-C8E6-4B67-9D3A-1DB26E7D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4D8-E817-4914-BA41-2AA12C5DB7EE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1D84EB5-CAE2-47EA-AA70-C6C03ABE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EE79F34-2112-4999-989A-D417C834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25353F-6B4E-4466-B8A8-8A0A327E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B4D8EA41-8077-4C8F-B719-67E2AA929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9021E77-E17F-4A19-9238-0C1247CE8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B86EA57-0DD6-4C0A-BFFB-CAC685A9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73A2-D36A-4A9E-9F8B-45A399C7BBA8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904B76F-AD40-4159-A161-0474F061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610FAA63-ABFE-4F2D-9897-9332AA3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50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78541B83-7220-4DF7-B506-3511DBE9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98DEABF-4BCE-48DE-824F-BD93F87F4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C0ADC23-78DD-4A23-AA78-66670CDEF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59B2F-DA9C-4C65-8122-CEE50627D57C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B91FBFF-0603-41CB-BD03-84540B024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C2A6BB4-100F-40F5-AC6A-F0471D1F1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82CB-088D-40DF-AA0C-F99DDFBE29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19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05C0BD9-259A-4D9D-AFBB-2CC1C5401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24629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E6F5242-7FBF-4AA4-93AC-779D07A67258}"/>
              </a:ext>
            </a:extLst>
          </p:cNvPr>
          <p:cNvSpPr txBox="1"/>
          <p:nvPr/>
        </p:nvSpPr>
        <p:spPr>
          <a:xfrm>
            <a:off x="5299524" y="2629956"/>
            <a:ext cx="6417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A Resolução do Confea nº 1.002/2002 Adota o Código de Ética Profissional da Engenharia, da Agronomia, da Geologia, da Geografia e da Meteorologia, além de outras providências.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642461-C76F-48B4-9B23-1D10B0441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0BCF22F-8C30-451E-BE20-39DB45A91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ED2D45E-23CD-4A9E-A904-0BE12EAAE4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O Código de Ética Profissional enuncia os fundamentos éticos e as condutas necessárias à boa e honesta prática das profissões abrangidas pelo sistema </a:t>
            </a:r>
            <a:r>
              <a:rPr lang="pt-BR" sz="2800" dirty="0" err="1"/>
              <a:t>Confea/Crea</a:t>
            </a:r>
            <a:r>
              <a:rPr lang="pt-BR" sz="2800" dirty="0"/>
              <a:t>.</a:t>
            </a:r>
          </a:p>
          <a:p>
            <a:pPr algn="just"/>
            <a:endParaRPr lang="pt-BR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Seus preceitos têm alcance sobre os profissionais em geral, quaisquer que sejam seus níveis de formação, modalidades ou especializações.</a:t>
            </a:r>
          </a:p>
          <a:p>
            <a:pPr algn="just"/>
            <a:endParaRPr lang="pt-BR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As modalidades e especializações poderão estabelecer preceitos próprios de conduta atinentes às suas peculiaridades e especificidades, desde que em consonância com o Código de Ética.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D80A739-D8EB-47D5-B606-C02E918D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450F588-5E3B-4D5C-AAC7-DA598EC9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93CF80-324C-4847-8919-1AF42F0D1FFC}"/>
              </a:ext>
            </a:extLst>
          </p:cNvPr>
          <p:cNvSpPr/>
          <p:nvPr/>
        </p:nvSpPr>
        <p:spPr>
          <a:xfrm>
            <a:off x="342264" y="373148"/>
            <a:ext cx="18288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Preâmbulo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F57EB6-8753-4131-A333-3E915C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As profissões são caracterizadas por seus perfis próprios, pelo saber científico e tecnológico, pelas expressões artísticas e pelos resultados sociais, econômico e ambientais daquilo que realizam.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Os profissionais detêm o saber especializado de suas profissões e são os sujeitos </a:t>
            </a:r>
            <a:r>
              <a:rPr lang="pt-BR" sz="3000" dirty="0" err="1"/>
              <a:t>pró-ativos</a:t>
            </a:r>
            <a:r>
              <a:rPr lang="pt-BR" sz="3000" dirty="0"/>
              <a:t> do desenvolvimento.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O objetivo das profissões e a respectiva ação de seus profissionais volta-se para o bem-estar e o desenvolvimento do homem, em seu ambiente e em suas diversas dimensões: indivíduo, família, comunidade, sociedade, nação e humanidade.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0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DE34AB0-2C5B-4CB1-845F-E359732FA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5767F8B-06F5-4910-ABE9-BF1F5645E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02B2EE6-6672-4FCF-8DE4-F67C2FFB8EAC}"/>
              </a:ext>
            </a:extLst>
          </p:cNvPr>
          <p:cNvSpPr/>
          <p:nvPr/>
        </p:nvSpPr>
        <p:spPr>
          <a:xfrm>
            <a:off x="342264" y="373148"/>
            <a:ext cx="7564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Da Identidade Das Profissões e Dos Profissionais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A0642FF-12E9-423B-8F09-ABD3D38E65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Resolução 1.004/2003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Estabelece um norte para a tramitação de infrações ao Código de Ética uma vez que </a:t>
            </a:r>
            <a:r>
              <a:rPr lang="pt-BR" sz="3200" u="sng" dirty="0"/>
              <a:t>Aprova o Regulamento para a Condução do Processo Ético Disciplinar.</a:t>
            </a:r>
            <a:endParaRPr lang="pt-BR" sz="3000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0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DE34AB0-2C5B-4CB1-845F-E359732FA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5767F8B-06F5-4910-ABE9-BF1F5645E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02B2EE6-6672-4FCF-8DE4-F67C2FFB8EAC}"/>
              </a:ext>
            </a:extLst>
          </p:cNvPr>
          <p:cNvSpPr/>
          <p:nvPr/>
        </p:nvSpPr>
        <p:spPr>
          <a:xfrm>
            <a:off x="465695" y="373148"/>
            <a:ext cx="79522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Das Resoluções Complementares ao Código de Ética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3E0D9BA-9659-49A7-90FB-CE23614027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7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Resolução 1.090/2017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Dispõe sobre o cancelamento de registro profissional por má conduta pública, escândalo ou crime infamante.</a:t>
            </a:r>
          </a:p>
          <a:p>
            <a:pPr algn="just"/>
            <a:endParaRPr lang="pt-BR" sz="1000" dirty="0"/>
          </a:p>
          <a:p>
            <a:pPr algn="just"/>
            <a:r>
              <a:rPr lang="pt-BR" sz="3200" dirty="0"/>
              <a:t>Regulamenta o art. 75 da Lei nº 5.194/66, definindo o termo “crime infamante” e suas penalidades.</a:t>
            </a:r>
          </a:p>
          <a:p>
            <a:pPr algn="just"/>
            <a:endParaRPr lang="pt-BR" sz="10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DE34AB0-2C5B-4CB1-845F-E359732FA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5767F8B-06F5-4910-ABE9-BF1F5645E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02B2EE6-6672-4FCF-8DE4-F67C2FFB8EAC}"/>
              </a:ext>
            </a:extLst>
          </p:cNvPr>
          <p:cNvSpPr/>
          <p:nvPr/>
        </p:nvSpPr>
        <p:spPr>
          <a:xfrm>
            <a:off x="465695" y="373148"/>
            <a:ext cx="79522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Das Resoluções Complementares ao Código de Ética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BBB0B37-C3C5-4811-ACCD-49F67CE13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F64B102-76E0-4697-91E1-2ECF256A0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862F278-F9BD-407F-830D-7EDAAC4E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A515FA9-5343-4D6B-962C-6F02BB87F2ED}"/>
              </a:ext>
            </a:extLst>
          </p:cNvPr>
          <p:cNvSpPr/>
          <p:nvPr/>
        </p:nvSpPr>
        <p:spPr>
          <a:xfrm>
            <a:off x="552090" y="3439438"/>
            <a:ext cx="10800000" cy="25711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pt-BR" sz="3000" i="1" dirty="0"/>
              <a:t>“Implementar mecanismos para monitorar a devida instauração de ofício de processos a partir de notícias ou indícios de infrações éticas, por má conduta pública e escândalos praticados pelo profissional ou sua condenação definitiva por crime considerado infamante.”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8A40C78-A367-4850-B738-70F9D23B2CFC}"/>
              </a:ext>
            </a:extLst>
          </p:cNvPr>
          <p:cNvSpPr/>
          <p:nvPr/>
        </p:nvSpPr>
        <p:spPr>
          <a:xfrm>
            <a:off x="300997" y="373148"/>
            <a:ext cx="5490734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Da Visão Dos Órgãos De Controle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42E7548-E7D2-4A96-AAC8-C7C24874D8AA}"/>
              </a:ext>
            </a:extLst>
          </p:cNvPr>
          <p:cNvSpPr/>
          <p:nvPr/>
        </p:nvSpPr>
        <p:spPr>
          <a:xfrm>
            <a:off x="6619330" y="1638701"/>
            <a:ext cx="50090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/>
              <a:t>Relatório CGU nº 201700097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3BA1F3DF-06F2-45F5-B63A-5BCA9FE96F3D}"/>
              </a:ext>
            </a:extLst>
          </p:cNvPr>
          <p:cNvSpPr txBox="1"/>
          <p:nvPr/>
        </p:nvSpPr>
        <p:spPr>
          <a:xfrm>
            <a:off x="552090" y="2689603"/>
            <a:ext cx="9204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RECOMENDAÇÃO: 169896 (específica para o Confea)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95681207-9BBE-4FD7-A8DC-1EFB6BF65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72755" r="11812" b="11521"/>
          <a:stretch/>
        </p:blipFill>
        <p:spPr bwMode="auto">
          <a:xfrm>
            <a:off x="393938" y="1467126"/>
            <a:ext cx="5702060" cy="8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CD748ED-BA30-470C-B4B5-1A01563FE8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F64B102-76E0-4697-91E1-2ECF256A0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862F278-F9BD-407F-830D-7EDAAC4E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A515FA9-5343-4D6B-962C-6F02BB87F2ED}"/>
              </a:ext>
            </a:extLst>
          </p:cNvPr>
          <p:cNvSpPr/>
          <p:nvPr/>
        </p:nvSpPr>
        <p:spPr>
          <a:xfrm>
            <a:off x="696000" y="3408196"/>
            <a:ext cx="10800000" cy="25711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pt-BR" sz="3000" i="1" dirty="0"/>
              <a:t>“9.13. enviar cópia deste acórdão, acompanhado do relatório e do voto que o fundamentam, aos conselhos profissionais regional e nacional de engenharia para que possam avaliar a adoção de medidas que entenderem pertinentes;”</a:t>
            </a:r>
          </a:p>
          <a:p>
            <a:pPr algn="just"/>
            <a:endParaRPr lang="pt-BR" sz="3000" i="1" dirty="0"/>
          </a:p>
          <a:p>
            <a:pPr algn="just"/>
            <a:r>
              <a:rPr lang="pt-BR" sz="2000" i="1" dirty="0"/>
              <a:t>Assunto: Superfaturamento na Refinaria Abreu Lima (</a:t>
            </a:r>
            <a:r>
              <a:rPr lang="pt-BR" sz="2000" i="1" dirty="0" err="1"/>
              <a:t>Rnest</a:t>
            </a:r>
            <a:r>
              <a:rPr lang="pt-BR" sz="2000" i="1" dirty="0"/>
              <a:t>) no estado de Pernambuco</a:t>
            </a:r>
          </a:p>
          <a:p>
            <a:pPr algn="just"/>
            <a:endParaRPr lang="pt-BR" sz="3000" i="1" dirty="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8A40C78-A367-4850-B738-70F9D23B2CFC}"/>
              </a:ext>
            </a:extLst>
          </p:cNvPr>
          <p:cNvSpPr/>
          <p:nvPr/>
        </p:nvSpPr>
        <p:spPr>
          <a:xfrm>
            <a:off x="300997" y="373148"/>
            <a:ext cx="5490734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Da Visão Dos Órgãos De Controle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42E7548-E7D2-4A96-AAC8-C7C24874D8AA}"/>
              </a:ext>
            </a:extLst>
          </p:cNvPr>
          <p:cNvSpPr/>
          <p:nvPr/>
        </p:nvSpPr>
        <p:spPr>
          <a:xfrm>
            <a:off x="2615749" y="1837015"/>
            <a:ext cx="9576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/>
              <a:t>Ofício nº 0903/2018-TCU/</a:t>
            </a:r>
            <a:r>
              <a:rPr lang="pt-BR" sz="3000" dirty="0" err="1"/>
              <a:t>SeinfraOperações</a:t>
            </a:r>
            <a:r>
              <a:rPr lang="pt-BR" sz="3000" dirty="0"/>
              <a:t> – 18/12/2018</a:t>
            </a:r>
          </a:p>
          <a:p>
            <a:r>
              <a:rPr lang="pt-BR" sz="3000" dirty="0"/>
              <a:t>Processo: TC 000.168/2016-5</a:t>
            </a:r>
          </a:p>
          <a:p>
            <a:r>
              <a:rPr lang="pt-BR" sz="3000" dirty="0"/>
              <a:t>Ref. Acórdão: 2677/2018 – TCU - Plenário</a:t>
            </a:r>
          </a:p>
        </p:txBody>
      </p:sp>
      <p:pic>
        <p:nvPicPr>
          <p:cNvPr id="1026" name="Picture 2" descr="Resultado de imagem para tribunal de contas da uniao logo">
            <a:extLst>
              <a:ext uri="{FF2B5EF4-FFF2-40B4-BE49-F238E27FC236}">
                <a16:creationId xmlns="" xmlns:a16="http://schemas.microsoft.com/office/drawing/2014/main" id="{B737FD8A-5373-43EB-9F22-6A6B0418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8" y="1347636"/>
            <a:ext cx="5054931" cy="6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C494952-0287-4FF8-8816-169BA69AD7D7}"/>
              </a:ext>
            </a:extLst>
          </p:cNvPr>
          <p:cNvSpPr/>
          <p:nvPr/>
        </p:nvSpPr>
        <p:spPr>
          <a:xfrm>
            <a:off x="68192" y="6347528"/>
            <a:ext cx="509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>
                <a:solidFill>
                  <a:schemeClr val="bg1"/>
                </a:solidFill>
              </a:rPr>
              <a:t>Obs</a:t>
            </a:r>
            <a:r>
              <a:rPr lang="pt-BR" i="1" dirty="0">
                <a:solidFill>
                  <a:schemeClr val="bg1"/>
                </a:solidFill>
              </a:rPr>
              <a:t>: 9 (nove) engenheiros envolvidos nesse acórdão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5A296CE4-533D-497E-97E5-321D0145FC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3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F64B102-76E0-4697-91E1-2ECF256A0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862F278-F9BD-407F-830D-7EDAAC4E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A515FA9-5343-4D6B-962C-6F02BB87F2ED}"/>
              </a:ext>
            </a:extLst>
          </p:cNvPr>
          <p:cNvSpPr/>
          <p:nvPr/>
        </p:nvSpPr>
        <p:spPr>
          <a:xfrm>
            <a:off x="696000" y="3408196"/>
            <a:ext cx="10800000" cy="25711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pt-BR" sz="3000" i="1" dirty="0"/>
              <a:t>“9.11. nos termos do item 9.2.2 do Acórdão 641/2007-Plenário, encaminhar cópia desta deliberação para o Conselho Federal de Engenharia (Confea) e para o Conselho Regional de Engenharia em Goiás (</a:t>
            </a:r>
            <a:r>
              <a:rPr lang="pt-BR" sz="3000" i="1" dirty="0" err="1"/>
              <a:t>Crea-GO</a:t>
            </a:r>
            <a:r>
              <a:rPr lang="pt-BR" sz="3000" i="1" dirty="0"/>
              <a:t>), a fim de que adotem as providências que entenderem cabíveis contra os profissionais de engenharia envolvidos nos superfaturamentos nas obras da Ferrovia Norte-Sul”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8A40C78-A367-4850-B738-70F9D23B2CFC}"/>
              </a:ext>
            </a:extLst>
          </p:cNvPr>
          <p:cNvSpPr/>
          <p:nvPr/>
        </p:nvSpPr>
        <p:spPr>
          <a:xfrm>
            <a:off x="300997" y="373148"/>
            <a:ext cx="5490734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Da Visão Dos Órgãos De Controle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42E7548-E7D2-4A96-AAC8-C7C24874D8AA}"/>
              </a:ext>
            </a:extLst>
          </p:cNvPr>
          <p:cNvSpPr/>
          <p:nvPr/>
        </p:nvSpPr>
        <p:spPr>
          <a:xfrm>
            <a:off x="2615749" y="1837015"/>
            <a:ext cx="9576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/>
              <a:t>Ofício nº 0646/2019-TCU/</a:t>
            </a:r>
            <a:r>
              <a:rPr lang="pt-BR" sz="3000" dirty="0" err="1"/>
              <a:t>SeinfraOperações</a:t>
            </a:r>
            <a:r>
              <a:rPr lang="pt-BR" sz="3000" dirty="0"/>
              <a:t> – 03/05/2019</a:t>
            </a:r>
          </a:p>
          <a:p>
            <a:r>
              <a:rPr lang="pt-BR" sz="3000" dirty="0"/>
              <a:t>Processo: TC 014.362/2015-5</a:t>
            </a:r>
          </a:p>
          <a:p>
            <a:r>
              <a:rPr lang="pt-BR" sz="3000" dirty="0"/>
              <a:t>Ref. Acórdão: 930/2019 – TCU - Plenário</a:t>
            </a:r>
          </a:p>
        </p:txBody>
      </p:sp>
      <p:pic>
        <p:nvPicPr>
          <p:cNvPr id="1026" name="Picture 2" descr="Resultado de imagem para tribunal de contas da uniao logo">
            <a:extLst>
              <a:ext uri="{FF2B5EF4-FFF2-40B4-BE49-F238E27FC236}">
                <a16:creationId xmlns="" xmlns:a16="http://schemas.microsoft.com/office/drawing/2014/main" id="{B737FD8A-5373-43EB-9F22-6A6B0418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8" y="1347636"/>
            <a:ext cx="5054931" cy="6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B8A9CDD-E4B1-404C-8C54-361E44C4C150}"/>
              </a:ext>
            </a:extLst>
          </p:cNvPr>
          <p:cNvSpPr/>
          <p:nvPr/>
        </p:nvSpPr>
        <p:spPr>
          <a:xfrm>
            <a:off x="68192" y="6347528"/>
            <a:ext cx="498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>
                <a:solidFill>
                  <a:schemeClr val="bg1"/>
                </a:solidFill>
              </a:rPr>
              <a:t>Obs</a:t>
            </a:r>
            <a:r>
              <a:rPr lang="pt-BR" i="1" dirty="0">
                <a:solidFill>
                  <a:schemeClr val="bg1"/>
                </a:solidFill>
              </a:rPr>
              <a:t>: 6 (seis) engenheiros envolvidos nesse acórdão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CCE95DE-2E98-4BF0-82BA-4FECD1F4BC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9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F64B102-76E0-4697-91E1-2ECF256A0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862F278-F9BD-407F-830D-7EDAAC4E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A515FA9-5343-4D6B-962C-6F02BB87F2ED}"/>
              </a:ext>
            </a:extLst>
          </p:cNvPr>
          <p:cNvSpPr/>
          <p:nvPr/>
        </p:nvSpPr>
        <p:spPr>
          <a:xfrm>
            <a:off x="696000" y="3408196"/>
            <a:ext cx="10800000" cy="25711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pt-BR" sz="3000" i="1" dirty="0"/>
              <a:t>“310. (...) O relatório menciona as diversas ocorrências de má conduta profissional detectadas operações como a ‘Lava Jato’ que poderiam ter sido exemplarmente punidas ou até mesmo coibidas pelo Confea, no exercício de sua atribuição legal, o que não ocorreu.”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8A40C78-A367-4850-B738-70F9D23B2CFC}"/>
              </a:ext>
            </a:extLst>
          </p:cNvPr>
          <p:cNvSpPr/>
          <p:nvPr/>
        </p:nvSpPr>
        <p:spPr>
          <a:xfrm>
            <a:off x="300997" y="373148"/>
            <a:ext cx="5490734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Da Visão Dos Órgãos De Controle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42E7548-E7D2-4A96-AAC8-C7C24874D8AA}"/>
              </a:ext>
            </a:extLst>
          </p:cNvPr>
          <p:cNvSpPr/>
          <p:nvPr/>
        </p:nvSpPr>
        <p:spPr>
          <a:xfrm>
            <a:off x="2615749" y="1837015"/>
            <a:ext cx="9576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/>
              <a:t>Processo: TC 036.608/2016-5</a:t>
            </a:r>
          </a:p>
          <a:p>
            <a:r>
              <a:rPr lang="pt-BR" sz="3000" dirty="0"/>
              <a:t>Ref. Acórdão: 1925/2019 – TCU – Plenário, 21/08/2019</a:t>
            </a:r>
          </a:p>
          <a:p>
            <a:r>
              <a:rPr lang="pt-BR" sz="3000" dirty="0"/>
              <a:t>Fiscalização de Orientação Centralizada – FOC</a:t>
            </a:r>
          </a:p>
        </p:txBody>
      </p:sp>
      <p:pic>
        <p:nvPicPr>
          <p:cNvPr id="1026" name="Picture 2" descr="Resultado de imagem para tribunal de contas da uniao logo">
            <a:extLst>
              <a:ext uri="{FF2B5EF4-FFF2-40B4-BE49-F238E27FC236}">
                <a16:creationId xmlns="" xmlns:a16="http://schemas.microsoft.com/office/drawing/2014/main" id="{B737FD8A-5373-43EB-9F22-6A6B0418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8" y="1347636"/>
            <a:ext cx="5054931" cy="6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E0BB066-CAD9-4574-B59B-75F8130413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9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F64B102-76E0-4697-91E1-2ECF256A0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862F278-F9BD-407F-830D-7EDAAC4E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A515FA9-5343-4D6B-962C-6F02BB87F2ED}"/>
              </a:ext>
            </a:extLst>
          </p:cNvPr>
          <p:cNvSpPr/>
          <p:nvPr/>
        </p:nvSpPr>
        <p:spPr>
          <a:xfrm>
            <a:off x="696000" y="1311979"/>
            <a:ext cx="10800000" cy="25711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pt-BR" sz="3000" dirty="0"/>
          </a:p>
          <a:p>
            <a:pPr algn="just"/>
            <a:r>
              <a:rPr lang="pt-BR" sz="3000" dirty="0"/>
              <a:t>Infere-se da postura adotada pelos órgãos de controle que não é mais cabível a falta de punibilidade aos profissionais cujas condutas não estejam condizentes com a atuação ética  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O controle da postura ética dos profissionais, em especial aqueles que compõem as profissões abrangidas pelo Sistema Confea/Crea, vem sendo aprimorado e, cada vez mais, atuará no sentido de afastar os maus profissionais, valorizando aqueles que mantém conduta ética na sua atuação.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8A40C78-A367-4850-B738-70F9D23B2CFC}"/>
              </a:ext>
            </a:extLst>
          </p:cNvPr>
          <p:cNvSpPr/>
          <p:nvPr/>
        </p:nvSpPr>
        <p:spPr>
          <a:xfrm>
            <a:off x="300997" y="373148"/>
            <a:ext cx="5490734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Da Visão Dos Órgãos De Controle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AB103B4B-3527-408F-9D8D-48960CFFFB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05C0BD9-259A-4D9D-AFBB-2CC1C5401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2" b="30278"/>
          <a:stretch/>
        </p:blipFill>
        <p:spPr>
          <a:xfrm>
            <a:off x="0" y="1300294"/>
            <a:ext cx="6705665" cy="4906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642461-C76F-48B4-9B23-1D10B0441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0BCF22F-8C30-451E-BE20-39DB45A91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E94F9EE-BFAF-4097-900C-B6CC5A62C3F3}"/>
              </a:ext>
            </a:extLst>
          </p:cNvPr>
          <p:cNvSpPr txBox="1"/>
          <p:nvPr/>
        </p:nvSpPr>
        <p:spPr>
          <a:xfrm>
            <a:off x="6934231" y="3245509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A ÉTICA PROFISSIONAL NO SISTEMA CONFEA/CREA</a:t>
            </a:r>
          </a:p>
        </p:txBody>
      </p:sp>
      <p:pic>
        <p:nvPicPr>
          <p:cNvPr id="7" name="Picture 2" descr="Resultado de imagem para Ã©tica ???">
            <a:extLst>
              <a:ext uri="{FF2B5EF4-FFF2-40B4-BE49-F238E27FC236}">
                <a16:creationId xmlns="" xmlns:a16="http://schemas.microsoft.com/office/drawing/2014/main" id="{85AC2BFF-1BD4-4EDE-B830-2BD23D3E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89" y="4749304"/>
            <a:ext cx="2049333" cy="9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AE9BAE-89F7-0F40-94B8-DFF7B51F3AE2}"/>
              </a:ext>
            </a:extLst>
          </p:cNvPr>
          <p:cNvSpPr txBox="1"/>
          <p:nvPr/>
        </p:nvSpPr>
        <p:spPr>
          <a:xfrm>
            <a:off x="2974743" y="306186"/>
            <a:ext cx="6242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ENERGY MANAGEMENT VALUE CHAIN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8D2123-9D5E-A842-A25D-E4C01F2043C1}"/>
              </a:ext>
            </a:extLst>
          </p:cNvPr>
          <p:cNvSpPr txBox="1"/>
          <p:nvPr/>
        </p:nvSpPr>
        <p:spPr>
          <a:xfrm>
            <a:off x="4883424" y="787593"/>
            <a:ext cx="24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42B98864-210B-364E-819E-4A2D9C5B0DA0}"/>
              </a:ext>
            </a:extLst>
          </p:cNvPr>
          <p:cNvSpPr/>
          <p:nvPr/>
        </p:nvSpPr>
        <p:spPr>
          <a:xfrm>
            <a:off x="5369483" y="1370466"/>
            <a:ext cx="1453034" cy="4804611"/>
          </a:xfrm>
          <a:prstGeom prst="roundRect">
            <a:avLst>
              <a:gd name="adj" fmla="val 95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6F699A7-56EF-C948-A6A6-E23BD34F292C}"/>
              </a:ext>
            </a:extLst>
          </p:cNvPr>
          <p:cNvSpPr/>
          <p:nvPr/>
        </p:nvSpPr>
        <p:spPr>
          <a:xfrm>
            <a:off x="9976966" y="1370466"/>
            <a:ext cx="1453034" cy="4804611"/>
          </a:xfrm>
          <a:prstGeom prst="roundRect">
            <a:avLst>
              <a:gd name="adj" fmla="val 951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C095388-1525-8641-A193-DFFFC130CE8A}"/>
              </a:ext>
            </a:extLst>
          </p:cNvPr>
          <p:cNvSpPr/>
          <p:nvPr/>
        </p:nvSpPr>
        <p:spPr>
          <a:xfrm>
            <a:off x="6905597" y="1370466"/>
            <a:ext cx="1453034" cy="4804611"/>
          </a:xfrm>
          <a:prstGeom prst="roundRect">
            <a:avLst>
              <a:gd name="adj" fmla="val 95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6FEF6F0-B364-3346-BF2C-9585344A57A1}"/>
              </a:ext>
            </a:extLst>
          </p:cNvPr>
          <p:cNvSpPr/>
          <p:nvPr/>
        </p:nvSpPr>
        <p:spPr>
          <a:xfrm>
            <a:off x="8447460" y="1370466"/>
            <a:ext cx="1453034" cy="4804611"/>
          </a:xfrm>
          <a:prstGeom prst="roundRect">
            <a:avLst>
              <a:gd name="adj" fmla="val 951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65EB6784-82F4-9849-95F4-87ADA53C064B}"/>
              </a:ext>
            </a:extLst>
          </p:cNvPr>
          <p:cNvSpPr/>
          <p:nvPr/>
        </p:nvSpPr>
        <p:spPr>
          <a:xfrm>
            <a:off x="3836549" y="1370466"/>
            <a:ext cx="1453034" cy="4804611"/>
          </a:xfrm>
          <a:prstGeom prst="roundRect">
            <a:avLst>
              <a:gd name="adj" fmla="val 95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6461001D-0276-5F44-A857-31CCEF1888D1}"/>
              </a:ext>
            </a:extLst>
          </p:cNvPr>
          <p:cNvSpPr/>
          <p:nvPr/>
        </p:nvSpPr>
        <p:spPr>
          <a:xfrm>
            <a:off x="762000" y="1370466"/>
            <a:ext cx="1453034" cy="4804611"/>
          </a:xfrm>
          <a:prstGeom prst="roundRect">
            <a:avLst>
              <a:gd name="adj" fmla="val 95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490D3E99-0333-F940-BC13-D35AB4B1391D}"/>
              </a:ext>
            </a:extLst>
          </p:cNvPr>
          <p:cNvSpPr/>
          <p:nvPr/>
        </p:nvSpPr>
        <p:spPr>
          <a:xfrm>
            <a:off x="2294935" y="1370466"/>
            <a:ext cx="1453034" cy="4804611"/>
          </a:xfrm>
          <a:prstGeom prst="roundRect">
            <a:avLst>
              <a:gd name="adj" fmla="val 95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72FEC29-2982-A942-BD0F-61B209D0F81E}"/>
              </a:ext>
            </a:extLst>
          </p:cNvPr>
          <p:cNvSpPr/>
          <p:nvPr/>
        </p:nvSpPr>
        <p:spPr>
          <a:xfrm>
            <a:off x="847801" y="1995616"/>
            <a:ext cx="1281433" cy="1532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Lato Light" panose="020F0502020204030203" pitchFamily="34" charset="0"/>
              </a:rPr>
              <a:t>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D5749A7-192E-F844-B4A8-142EB25D680A}"/>
              </a:ext>
            </a:extLst>
          </p:cNvPr>
          <p:cNvSpPr/>
          <p:nvPr/>
        </p:nvSpPr>
        <p:spPr>
          <a:xfrm>
            <a:off x="2380735" y="1995616"/>
            <a:ext cx="1281433" cy="1532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Lato Light" panose="020F0502020204030203" pitchFamily="34" charset="0"/>
              </a:rPr>
              <a:t>II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05AD5E6-9E28-9346-9CAA-421FB9A8D70D}"/>
              </a:ext>
            </a:extLst>
          </p:cNvPr>
          <p:cNvSpPr/>
          <p:nvPr/>
        </p:nvSpPr>
        <p:spPr>
          <a:xfrm>
            <a:off x="3922349" y="1995616"/>
            <a:ext cx="1281433" cy="1532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Lato Light" panose="020F0502020204030203" pitchFamily="34" charset="0"/>
              </a:rPr>
              <a:t>II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D846C38F-DF12-D64D-BA25-BAD1589CCE77}"/>
              </a:ext>
            </a:extLst>
          </p:cNvPr>
          <p:cNvSpPr/>
          <p:nvPr/>
        </p:nvSpPr>
        <p:spPr>
          <a:xfrm>
            <a:off x="5455283" y="1995616"/>
            <a:ext cx="1281433" cy="1532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Lato Light" panose="020F0502020204030203" pitchFamily="34" charset="0"/>
              </a:rPr>
              <a:t>IV</a:t>
            </a:r>
            <a:endParaRPr lang="en-US" sz="35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82F3F46-7C81-354B-8ACB-66957211B700}"/>
              </a:ext>
            </a:extLst>
          </p:cNvPr>
          <p:cNvSpPr/>
          <p:nvPr/>
        </p:nvSpPr>
        <p:spPr>
          <a:xfrm>
            <a:off x="6991398" y="1995616"/>
            <a:ext cx="1281433" cy="1532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Lato Light" panose="020F0502020204030203" pitchFamily="34" charset="0"/>
              </a:rPr>
              <a:t>V</a:t>
            </a:r>
            <a:endParaRPr lang="en-US" sz="35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20A40E1-2EE7-AC4A-8F95-39359FC60952}"/>
              </a:ext>
            </a:extLst>
          </p:cNvPr>
          <p:cNvSpPr/>
          <p:nvPr/>
        </p:nvSpPr>
        <p:spPr>
          <a:xfrm>
            <a:off x="8533261" y="1995616"/>
            <a:ext cx="1281433" cy="1532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Lato Light" panose="020F0502020204030203" pitchFamily="34" charset="0"/>
              </a:rPr>
              <a:t>VI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EDDDB69-CB9D-4E4B-A00C-836C3738543E}"/>
              </a:ext>
            </a:extLst>
          </p:cNvPr>
          <p:cNvSpPr/>
          <p:nvPr/>
        </p:nvSpPr>
        <p:spPr>
          <a:xfrm>
            <a:off x="10062767" y="1995616"/>
            <a:ext cx="1281433" cy="1532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Lato Light" panose="020F0502020204030203" pitchFamily="34" charset="0"/>
              </a:rPr>
              <a:t>VII</a:t>
            </a:r>
            <a:endParaRPr lang="en-US" sz="35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Left-Right Arrow 27">
            <a:extLst>
              <a:ext uri="{FF2B5EF4-FFF2-40B4-BE49-F238E27FC236}">
                <a16:creationId xmlns="" xmlns:a16="http://schemas.microsoft.com/office/drawing/2014/main" id="{31BF9D99-624A-9541-ADF3-3FF43ADFB15E}"/>
              </a:ext>
            </a:extLst>
          </p:cNvPr>
          <p:cNvSpPr/>
          <p:nvPr/>
        </p:nvSpPr>
        <p:spPr>
          <a:xfrm>
            <a:off x="1488517" y="5539048"/>
            <a:ext cx="9132277" cy="649822"/>
          </a:xfrm>
          <a:prstGeom prst="leftRightArrow">
            <a:avLst>
              <a:gd name="adj1" fmla="val 64072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Light" panose="020F0502020204030203" pitchFamily="34" charset="0"/>
              </a:rPr>
              <a:t>PRINCÍPIOS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EA6AE37-F2C4-D14C-8354-35998BABBF3B}"/>
              </a:ext>
            </a:extLst>
          </p:cNvPr>
          <p:cNvSpPr txBox="1"/>
          <p:nvPr/>
        </p:nvSpPr>
        <p:spPr>
          <a:xfrm>
            <a:off x="847801" y="3906329"/>
            <a:ext cx="1281433" cy="11182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objetivo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profissão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A377C5E-2599-8F47-9FBE-9E2F7A58E8D7}"/>
              </a:ext>
            </a:extLst>
          </p:cNvPr>
          <p:cNvSpPr txBox="1"/>
          <p:nvPr/>
        </p:nvSpPr>
        <p:spPr>
          <a:xfrm>
            <a:off x="2380735" y="3906329"/>
            <a:ext cx="1281433" cy="11182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lnSpc>
                <a:spcPts val="2000"/>
              </a:lnSpc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BR" dirty="0"/>
              <a:t>Da natureza da profissão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371254B-E264-6945-96B9-67F3183A3DD7}"/>
              </a:ext>
            </a:extLst>
          </p:cNvPr>
          <p:cNvSpPr txBox="1"/>
          <p:nvPr/>
        </p:nvSpPr>
        <p:spPr>
          <a:xfrm>
            <a:off x="3922349" y="3906329"/>
            <a:ext cx="1281433" cy="11182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lnSpc>
                <a:spcPts val="2000"/>
              </a:lnSpc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BR" dirty="0"/>
              <a:t>Da honradez da profissão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3FBE50E-90F0-E848-859E-14F44FB4E45D}"/>
              </a:ext>
            </a:extLst>
          </p:cNvPr>
          <p:cNvSpPr txBox="1"/>
          <p:nvPr/>
        </p:nvSpPr>
        <p:spPr>
          <a:xfrm>
            <a:off x="5372663" y="3906329"/>
            <a:ext cx="144410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lnSpc>
                <a:spcPts val="2000"/>
              </a:lnSpc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BR" dirty="0"/>
              <a:t>Da eficiência </a:t>
            </a:r>
            <a:r>
              <a:rPr lang="pt-BR" sz="1900" dirty="0"/>
              <a:t>profissional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066741D-A076-2E49-9514-97E151A26385}"/>
              </a:ext>
            </a:extLst>
          </p:cNvPr>
          <p:cNvSpPr txBox="1"/>
          <p:nvPr/>
        </p:nvSpPr>
        <p:spPr>
          <a:xfrm>
            <a:off x="6991398" y="3906329"/>
            <a:ext cx="1281433" cy="1100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lnSpc>
                <a:spcPts val="2000"/>
              </a:lnSpc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800" dirty="0"/>
              <a:t>Do </a:t>
            </a:r>
            <a:r>
              <a:rPr lang="en-US" sz="1800" dirty="0" err="1"/>
              <a:t>relaciona-mento</a:t>
            </a:r>
            <a:r>
              <a:rPr lang="en-US" sz="1800" dirty="0"/>
              <a:t> </a:t>
            </a:r>
            <a:r>
              <a:rPr lang="en-US" sz="1600" dirty="0" err="1"/>
              <a:t>profissional</a:t>
            </a:r>
            <a:endParaRPr lang="en-US" sz="18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62E22F2-9F2B-394F-ABA2-863EB65EF9FA}"/>
              </a:ext>
            </a:extLst>
          </p:cNvPr>
          <p:cNvSpPr txBox="1"/>
          <p:nvPr/>
        </p:nvSpPr>
        <p:spPr>
          <a:xfrm>
            <a:off x="8441711" y="3906329"/>
            <a:ext cx="1449455" cy="13747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lnSpc>
                <a:spcPts val="2000"/>
              </a:lnSpc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BR" dirty="0"/>
              <a:t>Da intervenção profissional sobre o meio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676BCEC-5539-6B44-ADA2-8F746D56FDF7}"/>
              </a:ext>
            </a:extLst>
          </p:cNvPr>
          <p:cNvSpPr txBox="1"/>
          <p:nvPr/>
        </p:nvSpPr>
        <p:spPr>
          <a:xfrm>
            <a:off x="9989323" y="3906329"/>
            <a:ext cx="1440677" cy="11182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lnSpc>
                <a:spcPts val="2000"/>
              </a:lnSpc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BR" dirty="0"/>
              <a:t>Da liberdade e segurança profissionais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="" xmlns:a16="http://schemas.microsoft.com/office/drawing/2014/main" id="{329CF823-1035-4A05-A2C8-FC4BA5AF1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>
            <a:extLst>
              <a:ext uri="{FF2B5EF4-FFF2-40B4-BE49-F238E27FC236}">
                <a16:creationId xmlns="" xmlns:a16="http://schemas.microsoft.com/office/drawing/2014/main" id="{652251CF-B5AE-49C5-9996-FAB9CC94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AEE29466-FF45-49BF-A673-477E33742743}"/>
              </a:ext>
            </a:extLst>
          </p:cNvPr>
          <p:cNvSpPr/>
          <p:nvPr/>
        </p:nvSpPr>
        <p:spPr>
          <a:xfrm>
            <a:off x="300997" y="373148"/>
            <a:ext cx="4614405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Dos Princípios Éticos (art. 8º)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="" xmlns:a16="http://schemas.microsoft.com/office/drawing/2014/main" id="{0C9D67D0-03B1-4A64-A7FE-FBDCF8955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13921"/>
            <a:ext cx="10830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Do objetivo da profissão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A profissão é bem social da humanidade e o profissional é o agente capaz de exercê-la, tendo como objetivos maiores a preservação e o desenvolvimento harmônico do ser humano, de seu ambiente e de seus valores;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DA5A558-418A-41EB-8178-DC040C093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20ED84D-7391-40EA-9D7C-1B9290800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853E1AC-2D7C-4BA9-B41E-EDE8841AAA72}"/>
              </a:ext>
            </a:extLst>
          </p:cNvPr>
          <p:cNvSpPr/>
          <p:nvPr/>
        </p:nvSpPr>
        <p:spPr>
          <a:xfrm>
            <a:off x="300997" y="373148"/>
            <a:ext cx="4893327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Dos Princípios Éticos (art. 8º, I)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78EEFA5-1678-44AD-AF64-64957A24AA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9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5290"/>
            <a:ext cx="108301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Da natureza da profissão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A profissão é bem cultural da humanidade construído permanentemente pelos conhecimentos técnicos e científicos e pela criação artística, manifestando-se pela prática tecnológica, colocado a serviço da melhoria da qualidade de vida do homem;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0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198A80DB-F613-48BB-8B9C-E6B33BD40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CFE3DBB-69D7-40AC-AEC9-5029062F7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F5FF7974-3494-44F8-82E9-4D789D50F0EC}"/>
              </a:ext>
            </a:extLst>
          </p:cNvPr>
          <p:cNvSpPr/>
          <p:nvPr/>
        </p:nvSpPr>
        <p:spPr>
          <a:xfrm>
            <a:off x="300997" y="373148"/>
            <a:ext cx="4989507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Dos Princípios Éticos (art. 8º, II)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7A6D5F-CEE0-4ED4-992A-CC1A77BDC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4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819"/>
            <a:ext cx="108301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Da honradez da profissão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algn="just"/>
            <a:r>
              <a:rPr lang="pt-BR" sz="3000" dirty="0"/>
              <a:t>A profissão é alto título de honra e sua prática exige conduta honesta, digna e cidadã;</a:t>
            </a:r>
          </a:p>
          <a:p>
            <a:pPr algn="just"/>
            <a:endParaRPr lang="pt-BR" sz="30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746570BC-7584-4837-9D2E-331129025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EBE4972-90BC-49D6-A901-C8482749B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93952DFA-1F1D-43E6-8537-691E4A2C6D83}"/>
              </a:ext>
            </a:extLst>
          </p:cNvPr>
          <p:cNvSpPr/>
          <p:nvPr/>
        </p:nvSpPr>
        <p:spPr>
          <a:xfrm>
            <a:off x="300997" y="373148"/>
            <a:ext cx="5085688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Dos Princípios Éticos (art. 8º, III)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A165A5A-0324-44C9-8DE0-E6FA0806EC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03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5290"/>
            <a:ext cx="108301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Da eficácia profissional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algn="just"/>
            <a:r>
              <a:rPr lang="pt-BR" sz="3000" dirty="0"/>
              <a:t>A profissão realiza-se pelo cumprimento responsável e competente dos compromissos profissionais, munindo-se de técnicas adequadas, assegurando os resultados propostos e a qualidade satisfatória nos serviços e produtos e observando a segurança nos seus procedimentos;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5CCB245-E003-4AFD-8FAB-244DB7813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DE4D756-E770-4BE1-955D-62553AFBB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F3A3A9-58FB-4FD9-8D6E-F9395849EABF}"/>
              </a:ext>
            </a:extLst>
          </p:cNvPr>
          <p:cNvSpPr/>
          <p:nvPr/>
        </p:nvSpPr>
        <p:spPr>
          <a:xfrm>
            <a:off x="300997" y="373148"/>
            <a:ext cx="5111336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Dos Princípios Éticos (art. 8º, IV)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06CEF7B-26B9-4482-8B77-806D569E33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5290"/>
            <a:ext cx="10830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Do relacionamento profissional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algn="just"/>
            <a:r>
              <a:rPr lang="pt-BR" sz="3000" dirty="0"/>
              <a:t>A profissão é praticada através do relacionamento honesto, justo e com espírito progressista dos profissionais para com os gestores, ordenadores, destinatários, beneficiários e colaboradores de seus serviços, com igualdade de tratamento entre os profissionais e com lealdade na competição;</a:t>
            </a:r>
          </a:p>
          <a:p>
            <a:pPr algn="just"/>
            <a:endParaRPr lang="pt-BR" sz="30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D25CBA1C-8231-47B1-A6B2-CC19E0744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0555C28-A68C-4584-A6BD-35EC02596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C989B25B-42A8-4136-91B5-CFD0647ACFA0}"/>
              </a:ext>
            </a:extLst>
          </p:cNvPr>
          <p:cNvSpPr/>
          <p:nvPr/>
        </p:nvSpPr>
        <p:spPr>
          <a:xfrm>
            <a:off x="300997" y="373148"/>
            <a:ext cx="4971874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Dos Princípios Éticos (art. 8º, V)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95B5F74-5A1A-415F-B1AA-D5F21BDED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5290"/>
            <a:ext cx="10830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Da intervenção profissional sobre o meio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algn="just"/>
            <a:r>
              <a:rPr lang="pt-BR" sz="3000" dirty="0"/>
              <a:t>A profissão é exercida com base nos preceitos do desenvolvimento sustentável na intervenção sobre os ambientes natural e construído, e na incolumidade das pessoas, de seus bens e de seus valores;</a:t>
            </a:r>
          </a:p>
          <a:p>
            <a:pPr algn="just"/>
            <a:endParaRPr lang="pt-BR" sz="30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D99C488B-92EB-417D-A143-C01482B27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3EFA966-4EAC-4A8F-BEC6-CC541CB8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ED26A79-D44A-4454-88D8-5D9F8C63421B}"/>
              </a:ext>
            </a:extLst>
          </p:cNvPr>
          <p:cNvSpPr/>
          <p:nvPr/>
        </p:nvSpPr>
        <p:spPr>
          <a:xfrm>
            <a:off x="300997" y="373148"/>
            <a:ext cx="5111336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Dos Princípios Éticos (art. 8º, VI)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2CF1209-7B70-4F04-A3E7-FD5CE9F9B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58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69BE1A5-C3ED-482F-9701-11F5F363C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4" t="45015" r="58132" b="31498"/>
          <a:stretch/>
        </p:blipFill>
        <p:spPr>
          <a:xfrm>
            <a:off x="11134987" y="0"/>
            <a:ext cx="1057013" cy="7814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9629" y="1305290"/>
            <a:ext cx="10830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/>
              <a:t>Da liberdade e segurança profissionais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algn="just"/>
            <a:r>
              <a:rPr lang="pt-BR" sz="3000" dirty="0"/>
              <a:t>A profissão é de livre exercício aos qualificados, sendo a segurança de sua prática de interesse coletivo.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0AC2724-EC12-48D9-A2A8-93244755A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-2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C873C935-0265-47DF-85DB-89B643CA6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B9572A47-3940-4A8E-9E5E-6D4B6469B534}"/>
              </a:ext>
            </a:extLst>
          </p:cNvPr>
          <p:cNvSpPr/>
          <p:nvPr/>
        </p:nvSpPr>
        <p:spPr>
          <a:xfrm>
            <a:off x="300997" y="373148"/>
            <a:ext cx="5207516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Dos Princípios Éticos (art. 8º, VII)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B3FA5A0-E13B-4C89-9C05-3130E47D0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3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20812C8-8C00-4B3B-9423-5FD1CADE3681}"/>
              </a:ext>
            </a:extLst>
          </p:cNvPr>
          <p:cNvSpPr txBox="1"/>
          <p:nvPr/>
        </p:nvSpPr>
        <p:spPr>
          <a:xfrm>
            <a:off x="696000" y="1300294"/>
            <a:ext cx="1080000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pt-BR"/>
            </a:defPPr>
            <a:lvl1pPr>
              <a:defRPr b="1">
                <a:solidFill>
                  <a:srgbClr val="0099CC"/>
                </a:solidFill>
                <a:latin typeface="Calibri (corpo)"/>
              </a:defRPr>
            </a:lvl1pPr>
          </a:lstStyle>
          <a:p>
            <a:r>
              <a:rPr lang="pt-BR" sz="3000" b="0" dirty="0">
                <a:solidFill>
                  <a:schemeClr val="tx1"/>
                </a:solidFill>
              </a:rPr>
              <a:t>Abaixo, um resumo da percepção de jovens sobre a imagem ética de 10 categorias profissionais.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219E206-E882-4D53-94B1-318177D1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57" y="2406270"/>
            <a:ext cx="9246954" cy="3800118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C6F5CAF1-9464-4A56-8C50-EA6C6A676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="" xmlns:a16="http://schemas.microsoft.com/office/drawing/2014/main" id="{E7244E2A-4EA7-4D2E-B2CC-BE2776943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-2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tângulo 42">
            <a:extLst>
              <a:ext uri="{FF2B5EF4-FFF2-40B4-BE49-F238E27FC236}">
                <a16:creationId xmlns="" xmlns:a16="http://schemas.microsoft.com/office/drawing/2014/main" id="{F23C526F-CF3D-43B9-9F31-BE4CFB69F60E}"/>
              </a:ext>
            </a:extLst>
          </p:cNvPr>
          <p:cNvSpPr/>
          <p:nvPr/>
        </p:nvSpPr>
        <p:spPr>
          <a:xfrm>
            <a:off x="300997" y="373148"/>
            <a:ext cx="5580759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O que pensam os jovens sobre Ética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71E42EC0-EB08-4DFF-8ABC-77BD055AE543}"/>
              </a:ext>
            </a:extLst>
          </p:cNvPr>
          <p:cNvSpPr/>
          <p:nvPr/>
        </p:nvSpPr>
        <p:spPr>
          <a:xfrm>
            <a:off x="86405" y="6270584"/>
            <a:ext cx="9083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  <a:latin typeface="Raleway"/>
              </a:rPr>
              <a:t>fonte: </a:t>
            </a:r>
            <a:r>
              <a:rPr lang="pt-BR" sz="1400" dirty="0">
                <a:solidFill>
                  <a:schemeClr val="bg1"/>
                </a:solidFill>
                <a:latin typeface="Raleway"/>
              </a:rPr>
              <a:t>Datafolha. Foram ouvidas 1.048 pessoas de 14 a 24 anos, em 130 municípios, em locais e proporções representando a totalidade dos brasileiros nessa faixa etária, entre os dias 7 e 13 de março de 2017.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04C8DDD-3DA0-424F-B842-4E07825C25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6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E50326E-ED09-4386-9A23-491131708ACF}"/>
              </a:ext>
            </a:extLst>
          </p:cNvPr>
          <p:cNvSpPr txBox="1"/>
          <p:nvPr/>
        </p:nvSpPr>
        <p:spPr>
          <a:xfrm>
            <a:off x="696000" y="1303526"/>
            <a:ext cx="10800000" cy="4803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t-BR" altLang="pt-BR" sz="3000" dirty="0"/>
              <a:t>É a maneira pela qual o ser humano conduz o desempenho de suas funções, obedecendo aos princípios que regem a moral, o respeito, o conhecimento, o sigilo profissional, o relacionamento e a caridade humana.</a:t>
            </a:r>
          </a:p>
          <a:p>
            <a:pPr algn="just"/>
            <a:endParaRPr lang="pt-BR" altLang="pt-BR" sz="3000" dirty="0"/>
          </a:p>
          <a:p>
            <a:pPr algn="just"/>
            <a:r>
              <a:rPr lang="pt-BR" altLang="pt-BR" sz="3000" dirty="0"/>
              <a:t>“Para que haja conduta ética é preciso que exista o agente consciente, isto é, </a:t>
            </a:r>
            <a:r>
              <a:rPr lang="pt-BR" altLang="pt-BR" sz="3000" u="sng" dirty="0"/>
              <a:t>aquele que conhece a diferença entre bem e mal, certo e errado, permitido e proibido, virtude e vício</a:t>
            </a:r>
            <a:r>
              <a:rPr lang="pt-BR" altLang="pt-BR" sz="3000" dirty="0"/>
              <a:t>.” (CHAUÍ, 1997, p. 337)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51D2465-B122-4006-B99B-1D219773B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BE21CB2-DFC2-4D3B-A9D9-2A98ABE3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9098782-FB64-4AC5-85BA-69E7FA4357A2}"/>
              </a:ext>
            </a:extLst>
          </p:cNvPr>
          <p:cNvSpPr/>
          <p:nvPr/>
        </p:nvSpPr>
        <p:spPr>
          <a:xfrm>
            <a:off x="300997" y="373148"/>
            <a:ext cx="2881110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Ética Profissional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E21B33-4565-4593-873E-52CE34F18A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1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100" dirty="0"/>
          </a:p>
          <a:p>
            <a:pPr algn="just"/>
            <a:endParaRPr lang="pt-BR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Um oficial da Gestapo encurrala cinco crianças e ameaça mata-las a menos que você indique um espião fugitivo e atire nele. Acontece que você não sabia que havia um espião, muito menos sua identidade, mas tem certeza de que o oficial não acreditará em você se alegar ignorância e que ele irá concretizar a ameaça. Então: você conta a verdade e deixa cinco crianças inocentes morrerem? Ou conta uma mentira, indicando e matando uma pessoa inocente para salvar as cinco?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D80A739-D8EB-47D5-B606-C02E918D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450F588-5E3B-4D5C-AAC7-DA598EC9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93CF80-324C-4847-8919-1AF42F0D1FFC}"/>
              </a:ext>
            </a:extLst>
          </p:cNvPr>
          <p:cNvSpPr/>
          <p:nvPr/>
        </p:nvSpPr>
        <p:spPr>
          <a:xfrm>
            <a:off x="342264" y="373148"/>
            <a:ext cx="19367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Fins e meios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F57EB6-8753-4131-A333-3E915C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E50326E-ED09-4386-9A23-491131708ACF}"/>
              </a:ext>
            </a:extLst>
          </p:cNvPr>
          <p:cNvSpPr txBox="1"/>
          <p:nvPr/>
        </p:nvSpPr>
        <p:spPr>
          <a:xfrm>
            <a:off x="696000" y="1303527"/>
            <a:ext cx="10800000" cy="3941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t-BR" altLang="pt-BR" sz="3000" dirty="0"/>
              <a:t>Ética é o conjunto de  valores  e princípios  usados  para decidir três grandes questões na nossa vida: QUERO?, DEVO?, POSSO?</a:t>
            </a:r>
          </a:p>
          <a:p>
            <a:pPr algn="just"/>
            <a:endParaRPr lang="pt-BR" altLang="pt-BR" sz="3000" dirty="0"/>
          </a:p>
          <a:p>
            <a:pPr algn="just"/>
            <a:r>
              <a:rPr lang="pt-BR" altLang="pt-BR" sz="3000" dirty="0"/>
              <a:t>NEM TUDO QUE EU...</a:t>
            </a:r>
          </a:p>
          <a:p>
            <a:pPr algn="just"/>
            <a:endParaRPr lang="pt-BR" altLang="pt-BR" sz="1600" dirty="0"/>
          </a:p>
          <a:p>
            <a:pPr algn="just"/>
            <a:r>
              <a:rPr lang="pt-BR" altLang="pt-BR" sz="3000" dirty="0"/>
              <a:t>Quero, eu posso;</a:t>
            </a:r>
          </a:p>
          <a:p>
            <a:pPr algn="just"/>
            <a:r>
              <a:rPr lang="pt-BR" altLang="pt-BR" sz="3000" dirty="0"/>
              <a:t>Posso, eu devo;</a:t>
            </a:r>
          </a:p>
          <a:p>
            <a:pPr algn="just"/>
            <a:r>
              <a:rPr lang="pt-BR" altLang="pt-BR" sz="3000" dirty="0"/>
              <a:t>Devo, eu quero.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51D2465-B122-4006-B99B-1D219773B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BE21CB2-DFC2-4D3B-A9D9-2A98ABE3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9098782-FB64-4AC5-85BA-69E7FA4357A2}"/>
              </a:ext>
            </a:extLst>
          </p:cNvPr>
          <p:cNvSpPr/>
          <p:nvPr/>
        </p:nvSpPr>
        <p:spPr>
          <a:xfrm>
            <a:off x="300997" y="373148"/>
            <a:ext cx="3052118" cy="553998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Ética na nossa vida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4D31D5B-39AA-4290-99A9-9C6F5EB76DDD}"/>
              </a:ext>
            </a:extLst>
          </p:cNvPr>
          <p:cNvSpPr/>
          <p:nvPr/>
        </p:nvSpPr>
        <p:spPr>
          <a:xfrm>
            <a:off x="5658928" y="3641831"/>
            <a:ext cx="64094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/>
              <a:t>Você tem </a:t>
            </a:r>
            <a:r>
              <a:rPr lang="pt-BR" sz="3000" u="sng" dirty="0"/>
              <a:t>paz de espírito</a:t>
            </a:r>
            <a:r>
              <a:rPr lang="pt-BR" sz="3000" dirty="0"/>
              <a:t>, quando aquilo que </a:t>
            </a:r>
            <a:r>
              <a:rPr lang="pt-BR" sz="3000" b="1" dirty="0"/>
              <a:t>você quer</a:t>
            </a:r>
            <a:r>
              <a:rPr lang="pt-BR" sz="3000" dirty="0"/>
              <a:t> é ao mesmo tempo o que </a:t>
            </a:r>
            <a:r>
              <a:rPr lang="pt-BR" sz="3000" b="1" dirty="0"/>
              <a:t>você pode</a:t>
            </a:r>
            <a:r>
              <a:rPr lang="pt-BR" sz="3000" dirty="0"/>
              <a:t> e o que </a:t>
            </a:r>
            <a:r>
              <a:rPr lang="pt-BR" sz="3000" b="1" dirty="0"/>
              <a:t>você deve</a:t>
            </a:r>
            <a:r>
              <a:rPr lang="pt-BR" sz="3000" dirty="0"/>
              <a:t>.</a:t>
            </a:r>
          </a:p>
          <a:p>
            <a:pPr algn="r"/>
            <a:endParaRPr lang="pt-BR" sz="2400" i="1" dirty="0"/>
          </a:p>
          <a:p>
            <a:pPr algn="r"/>
            <a:r>
              <a:rPr lang="pt-BR" sz="2400" i="1" dirty="0"/>
              <a:t>Mário Sérgio </a:t>
            </a:r>
            <a:r>
              <a:rPr lang="pt-BR" sz="2400" i="1" dirty="0" err="1"/>
              <a:t>Cortella</a:t>
            </a:r>
            <a:r>
              <a:rPr lang="pt-BR" sz="2400" i="1" dirty="0"/>
              <a:t>, Filósofo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0DD62AA-A447-4DDF-899C-5EE51A8D6E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E50326E-ED09-4386-9A23-491131708ACF}"/>
              </a:ext>
            </a:extLst>
          </p:cNvPr>
          <p:cNvSpPr txBox="1"/>
          <p:nvPr/>
        </p:nvSpPr>
        <p:spPr>
          <a:xfrm>
            <a:off x="1048624" y="1303527"/>
            <a:ext cx="961378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dirty="0"/>
          </a:p>
          <a:p>
            <a:pPr algn="ctr"/>
            <a:r>
              <a:rPr lang="pt-BR" sz="3200" dirty="0"/>
              <a:t>MUITO OBRIGADO!!</a:t>
            </a:r>
          </a:p>
          <a:p>
            <a:pPr algn="ctr"/>
            <a:endParaRPr lang="pt-BR" sz="3200" dirty="0"/>
          </a:p>
          <a:p>
            <a:pPr algn="ctr"/>
            <a:endParaRPr lang="pt-BR" sz="3200" dirty="0"/>
          </a:p>
          <a:p>
            <a:pPr algn="ctr"/>
            <a:r>
              <a:rPr lang="pt-BR" sz="3200" b="1" cap="small" dirty="0"/>
              <a:t>Eng. Agr. Luiz Antônio Rossafa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Chefe de </a:t>
            </a:r>
            <a:r>
              <a:rPr lang="pt-BR" sz="3200" dirty="0" err="1"/>
              <a:t>Gabinbete</a:t>
            </a:r>
            <a:endParaRPr lang="pt-BR" sz="3200" dirty="0"/>
          </a:p>
          <a:p>
            <a:pPr algn="ctr"/>
            <a:r>
              <a:rPr lang="pt-BR" sz="3200" dirty="0"/>
              <a:t>Conselho Federal de Engenharia e Agronomia - Confea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51D2465-B122-4006-B99B-1D219773B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BE21CB2-DFC2-4D3B-A9D9-2A98ABE3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87F1E2D-DFDB-481C-B91F-8EB95212C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5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100" dirty="0"/>
          </a:p>
          <a:p>
            <a:pPr algn="just"/>
            <a:endParaRPr lang="pt-BR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6000" dirty="0"/>
              <a:t>“ O fim pode justificar os meios desde que haja alguma coisa que justifique o fim.”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Leon </a:t>
            </a:r>
            <a:r>
              <a:rPr lang="pt-BR" sz="2800" dirty="0" err="1"/>
              <a:t>Trotski</a:t>
            </a:r>
            <a:r>
              <a:rPr lang="pt-BR" sz="2800" dirty="0"/>
              <a:t>, 1936.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D80A739-D8EB-47D5-B606-C02E918D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450F588-5E3B-4D5C-AAC7-DA598EC9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93CF80-324C-4847-8919-1AF42F0D1FFC}"/>
              </a:ext>
            </a:extLst>
          </p:cNvPr>
          <p:cNvSpPr/>
          <p:nvPr/>
        </p:nvSpPr>
        <p:spPr>
          <a:xfrm>
            <a:off x="342264" y="373148"/>
            <a:ext cx="19367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Fins e meios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F57EB6-8753-4131-A333-3E915C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100" dirty="0"/>
          </a:p>
          <a:p>
            <a:pPr algn="just"/>
            <a:endParaRPr lang="pt-BR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Um cirurgião de transplantes se encontra na estressante posição de ter quatro pacientes, todos prestes a morrer por falta de órgãos adequados (um fígado, um coração e dois rins). Por acaso, um estudante saudável, fazendo estágio com o cirurgião, é um doador perfeito para todos os órgãos necessários. O cirurgião seda o estudante, remove os órgãos e realiza as operações, salvando assim quatro pacientes.</a:t>
            </a:r>
          </a:p>
          <a:p>
            <a:pPr algn="just"/>
            <a:endParaRPr lang="pt-BR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D80A739-D8EB-47D5-B606-C02E918D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450F588-5E3B-4D5C-AAC7-DA598EC9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93CF80-324C-4847-8919-1AF42F0D1FFC}"/>
              </a:ext>
            </a:extLst>
          </p:cNvPr>
          <p:cNvSpPr/>
          <p:nvPr/>
        </p:nvSpPr>
        <p:spPr>
          <a:xfrm>
            <a:off x="342264" y="373148"/>
            <a:ext cx="20217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Utilitarismo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F57EB6-8753-4131-A333-3E915C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100" dirty="0"/>
          </a:p>
          <a:p>
            <a:pPr algn="just"/>
            <a:endParaRPr lang="pt-BR" sz="1400" dirty="0"/>
          </a:p>
          <a:p>
            <a:pPr algn="just"/>
            <a:r>
              <a:rPr lang="pt-BR" sz="5400" dirty="0"/>
              <a:t>“ A natureza colocou a humanidade sob o governo de dois senhores soberanos: dor e prazer. Só eles podem apontar o que devemos fazer.”</a:t>
            </a:r>
          </a:p>
          <a:p>
            <a:pPr algn="just"/>
            <a:r>
              <a:rPr lang="pt-BR" sz="2800" dirty="0"/>
              <a:t>Jeremy Bentham, 1789.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D80A739-D8EB-47D5-B606-C02E918D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450F588-5E3B-4D5C-AAC7-DA598EC9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93CF80-324C-4847-8919-1AF42F0D1FFC}"/>
              </a:ext>
            </a:extLst>
          </p:cNvPr>
          <p:cNvSpPr/>
          <p:nvPr/>
        </p:nvSpPr>
        <p:spPr>
          <a:xfrm>
            <a:off x="342264" y="373148"/>
            <a:ext cx="20217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Utilitarismo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F57EB6-8753-4131-A333-3E915C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4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100" dirty="0"/>
          </a:p>
          <a:p>
            <a:pPr algn="just"/>
            <a:endParaRPr lang="pt-BR" sz="1400" dirty="0"/>
          </a:p>
          <a:p>
            <a:pPr algn="just"/>
            <a:r>
              <a:rPr lang="pt-BR" sz="4000" dirty="0"/>
              <a:t>“Duas coisas enchem o espírito com crescente admiração e reverência, quanto mais frequente e constantemente refletimos sobre elas: </a:t>
            </a:r>
          </a:p>
          <a:p>
            <a:pPr algn="just"/>
            <a:r>
              <a:rPr lang="pt-BR" sz="4000" dirty="0"/>
              <a:t>os céus estrelados acima de nós e a lei</a:t>
            </a:r>
          </a:p>
          <a:p>
            <a:pPr algn="just"/>
            <a:r>
              <a:rPr lang="pt-BR" sz="4000" dirty="0"/>
              <a:t>moral dentro de nós.”</a:t>
            </a:r>
          </a:p>
          <a:p>
            <a:pPr algn="just"/>
            <a:r>
              <a:rPr lang="pt-BR" sz="2800" dirty="0"/>
              <a:t>Immanuel Kant, 1788.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D80A739-D8EB-47D5-B606-C02E918D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450F588-5E3B-4D5C-AAC7-DA598EC9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93CF80-324C-4847-8919-1AF42F0D1FFC}"/>
              </a:ext>
            </a:extLst>
          </p:cNvPr>
          <p:cNvSpPr/>
          <p:nvPr/>
        </p:nvSpPr>
        <p:spPr>
          <a:xfrm>
            <a:off x="342264" y="373148"/>
            <a:ext cx="23871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Ética Kantiana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F57EB6-8753-4131-A333-3E915C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0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100" dirty="0"/>
          </a:p>
          <a:p>
            <a:pPr algn="just"/>
            <a:endParaRPr lang="pt-BR" sz="1400" dirty="0"/>
          </a:p>
          <a:p>
            <a:pPr algn="just"/>
            <a:r>
              <a:rPr lang="pt-BR" sz="5400" dirty="0"/>
              <a:t>“O comportamento ético de um homem deveria se basear efetivamente na empatia, na educação e nos laços sociais.”</a:t>
            </a:r>
          </a:p>
          <a:p>
            <a:pPr algn="just"/>
            <a:r>
              <a:rPr lang="pt-BR" sz="5400" dirty="0"/>
              <a:t>.</a:t>
            </a:r>
            <a:r>
              <a:rPr lang="pt-BR" sz="2800" dirty="0"/>
              <a:t>Albert Einstein, 1930.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D80A739-D8EB-47D5-B606-C02E918D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450F588-5E3B-4D5C-AAC7-DA598EC9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93CF80-324C-4847-8919-1AF42F0D1FFC}"/>
              </a:ext>
            </a:extLst>
          </p:cNvPr>
          <p:cNvSpPr/>
          <p:nvPr/>
        </p:nvSpPr>
        <p:spPr>
          <a:xfrm>
            <a:off x="342264" y="373148"/>
            <a:ext cx="1946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Humanismo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F57EB6-8753-4131-A333-3E915C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0E42252-1192-41D9-AD3F-9806FEEED91F}"/>
              </a:ext>
            </a:extLst>
          </p:cNvPr>
          <p:cNvSpPr txBox="1"/>
          <p:nvPr/>
        </p:nvSpPr>
        <p:spPr>
          <a:xfrm>
            <a:off x="738230" y="1309922"/>
            <a:ext cx="1083018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100" dirty="0"/>
          </a:p>
          <a:p>
            <a:pPr algn="just"/>
            <a:endParaRPr lang="pt-BR" sz="1400" dirty="0"/>
          </a:p>
          <a:p>
            <a:pPr algn="just"/>
            <a:r>
              <a:rPr lang="pt-BR" sz="4400" dirty="0"/>
              <a:t>“Todos os seres humanos nascem livres e iguais em dignidade e em direitos. Dotados de razão e de consciência, devem agir uns para com os outros em espírito de fraternidade.”</a:t>
            </a:r>
          </a:p>
          <a:p>
            <a:pPr algn="just"/>
            <a:r>
              <a:rPr lang="pt-BR" sz="2800" dirty="0"/>
              <a:t>Declaração Universal dos Direitos humanos das Nações Unidas, 1948.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D80A739-D8EB-47D5-B606-C02E918D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10941"/>
          <a:stretch/>
        </p:blipFill>
        <p:spPr bwMode="auto">
          <a:xfrm>
            <a:off x="0" y="0"/>
            <a:ext cx="12192000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450F588-5E3B-4D5C-AAC7-DA598EC9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388"/>
            <a:ext cx="12191999" cy="6516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993CF80-324C-4847-8919-1AF42F0D1FFC}"/>
              </a:ext>
            </a:extLst>
          </p:cNvPr>
          <p:cNvSpPr/>
          <p:nvPr/>
        </p:nvSpPr>
        <p:spPr>
          <a:xfrm>
            <a:off x="342264" y="373148"/>
            <a:ext cx="1946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cap="small" dirty="0">
                <a:solidFill>
                  <a:schemeClr val="bg1"/>
                </a:solidFill>
              </a:rPr>
              <a:t>Humanismo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0F57EB6-8753-4131-A333-3E915CB42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5"/>
          <a:stretch/>
        </p:blipFill>
        <p:spPr>
          <a:xfrm>
            <a:off x="9618452" y="6214107"/>
            <a:ext cx="2501661" cy="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6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1663</Words>
  <Application>Microsoft Office PowerPoint</Application>
  <PresentationFormat>Widescreen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(corpo)</vt:lpstr>
      <vt:lpstr>Calibri Light</vt:lpstr>
      <vt:lpstr>Lato</vt:lpstr>
      <vt:lpstr>Lato Light</vt:lpstr>
      <vt:lpstr>Poppins</vt:lpstr>
      <vt:lpstr>Poppins Light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Confea crea</dc:creator>
  <cp:lastModifiedBy>Centro de Eventos</cp:lastModifiedBy>
  <cp:revision>166</cp:revision>
  <dcterms:created xsi:type="dcterms:W3CDTF">2018-04-24T18:31:29Z</dcterms:created>
  <dcterms:modified xsi:type="dcterms:W3CDTF">2019-11-18T11:46:56Z</dcterms:modified>
</cp:coreProperties>
</file>